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4" r:id="rId4"/>
    <p:sldId id="267" r:id="rId5"/>
    <p:sldId id="263" r:id="rId6"/>
    <p:sldId id="268" r:id="rId7"/>
    <p:sldId id="261" r:id="rId8"/>
    <p:sldId id="269" r:id="rId9"/>
    <p:sldId id="260" r:id="rId10"/>
    <p:sldId id="266" r:id="rId11"/>
    <p:sldId id="270" r:id="rId12"/>
    <p:sldId id="271" r:id="rId13"/>
    <p:sldId id="258" r:id="rId14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394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48" autoAdjust="0"/>
    <p:restoredTop sz="94660"/>
  </p:normalViewPr>
  <p:slideViewPr>
    <p:cSldViewPr>
      <p:cViewPr varScale="1">
        <p:scale>
          <a:sx n="106" d="100"/>
          <a:sy n="106" d="100"/>
        </p:scale>
        <p:origin x="-1014" y="-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82402" y="2137420"/>
            <a:ext cx="8194054" cy="1225021"/>
          </a:xfrm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ru-RU" dirty="0" smtClean="0"/>
              <a:t>Название 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71800" y="5081281"/>
            <a:ext cx="6120680" cy="304271"/>
          </a:xfrm>
          <a:prstGeom prst="rect">
            <a:avLst/>
          </a:prstGeom>
        </p:spPr>
        <p:txBody>
          <a:bodyPr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Название</a:t>
            </a:r>
            <a:endParaRPr lang="ru-RU" dirty="0"/>
          </a:p>
        </p:txBody>
      </p:sp>
      <p:sp>
        <p:nvSpPr>
          <p:cNvPr id="19" name="Дата 3"/>
          <p:cNvSpPr txBox="1">
            <a:spLocks/>
          </p:cNvSpPr>
          <p:nvPr userDrawn="1"/>
        </p:nvSpPr>
        <p:spPr>
          <a:xfrm>
            <a:off x="1568870" y="183314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153943"/>
                </a:solidFill>
              </a:rPr>
              <a:t>Продукт:</a:t>
            </a:r>
            <a:endParaRPr lang="ru-RU" sz="2000" b="1" dirty="0">
              <a:solidFill>
                <a:srgbClr val="153943"/>
              </a:solidFill>
            </a:endParaRPr>
          </a:p>
        </p:txBody>
      </p:sp>
      <p:sp>
        <p:nvSpPr>
          <p:cNvPr id="20" name="Дата 3"/>
          <p:cNvSpPr txBox="1">
            <a:spLocks/>
          </p:cNvSpPr>
          <p:nvPr userDrawn="1"/>
        </p:nvSpPr>
        <p:spPr>
          <a:xfrm>
            <a:off x="1568869" y="5134567"/>
            <a:ext cx="179578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0" dirty="0" smtClean="0">
                <a:solidFill>
                  <a:schemeClr val="bg1"/>
                </a:solidFill>
              </a:rPr>
              <a:t>Компания:</a:t>
            </a:r>
            <a:endParaRPr lang="ru-RU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74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121522"/>
            <a:ext cx="8928992" cy="472282"/>
          </a:xfrm>
        </p:spPr>
        <p:txBody>
          <a:bodyPr anchor="b"/>
          <a:lstStyle>
            <a:lvl1pPr algn="l">
              <a:defRPr sz="2000" b="1">
                <a:solidFill>
                  <a:srgbClr val="15394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 hasCustomPrompt="1"/>
          </p:nvPr>
        </p:nvSpPr>
        <p:spPr>
          <a:xfrm>
            <a:off x="107504" y="193204"/>
            <a:ext cx="8928992" cy="4824536"/>
          </a:xfrm>
        </p:spPr>
        <p:txBody>
          <a:bodyPr/>
          <a:lstStyle>
            <a:lvl1pPr marL="0" indent="0">
              <a:buNone/>
              <a:defRPr sz="32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Графики </a:t>
            </a:r>
          </a:p>
        </p:txBody>
      </p:sp>
    </p:spTree>
    <p:extLst>
      <p:ext uri="{BB962C8B-B14F-4D97-AF65-F5344CB8AC3E}">
        <p14:creationId xmlns:p14="http://schemas.microsoft.com/office/powerpoint/2010/main" val="1121598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83568" y="1129308"/>
            <a:ext cx="7920880" cy="576064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3568" y="2281436"/>
            <a:ext cx="792088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Контакты для связи: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9176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756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858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5394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6620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1316"/>
            <a:ext cx="4038600" cy="3960440"/>
          </a:xfr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1316"/>
            <a:ext cx="4038600" cy="3960440"/>
          </a:xfr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756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8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756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563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756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137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81393"/>
            <a:ext cx="8229600" cy="756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67544" y="121196"/>
            <a:ext cx="8208912" cy="47525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164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756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5394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Рисунок 2"/>
          <p:cNvSpPr>
            <a:spLocks noGrp="1"/>
          </p:cNvSpPr>
          <p:nvPr>
            <p:ph type="pic" idx="1"/>
          </p:nvPr>
        </p:nvSpPr>
        <p:spPr>
          <a:xfrm>
            <a:off x="467544" y="985292"/>
            <a:ext cx="8208912" cy="45365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18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121522"/>
            <a:ext cx="8928992" cy="472282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7504" y="193204"/>
            <a:ext cx="8928992" cy="4824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499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756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930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61" r:id="rId7"/>
    <p:sldLayoutId id="2147483660" r:id="rId8"/>
    <p:sldLayoutId id="2147483657" r:id="rId9"/>
    <p:sldLayoutId id="2147483662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jpeg"/><Relationship Id="rId3" Type="http://schemas.openxmlformats.org/officeDocument/2006/relationships/image" Target="../media/image8.png"/><Relationship Id="rId21" Type="http://schemas.openxmlformats.org/officeDocument/2006/relationships/image" Target="../media/image6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17" Type="http://schemas.openxmlformats.org/officeDocument/2006/relationships/image" Target="../media/image22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21" Type="http://schemas.openxmlformats.org/officeDocument/2006/relationships/image" Target="../media/image44.jpeg"/><Relationship Id="rId7" Type="http://schemas.openxmlformats.org/officeDocument/2006/relationships/image" Target="../media/image30.png"/><Relationship Id="rId12" Type="http://schemas.openxmlformats.org/officeDocument/2006/relationships/image" Target="../media/image35.jpe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1588251"/>
            <a:ext cx="5040560" cy="1225021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Программа для видеоконференций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511660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ООО </a:t>
            </a:r>
            <a:r>
              <a:rPr lang="en-US" dirty="0" smtClean="0">
                <a:solidFill>
                  <a:schemeClr val="bg2"/>
                </a:solidFill>
              </a:rPr>
              <a:t>«SPIRIT</a:t>
            </a:r>
            <a:r>
              <a:rPr lang="en-US" dirty="0">
                <a:solidFill>
                  <a:schemeClr val="bg2"/>
                </a:solidFill>
              </a:rPr>
              <a:t>»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9894" y="2831181"/>
            <a:ext cx="4338410" cy="694596"/>
          </a:xfrm>
          <a:prstGeom prst="rect">
            <a:avLst/>
          </a:prstGeom>
          <a:noFill/>
        </p:spPr>
      </p:pic>
      <p:pic>
        <p:nvPicPr>
          <p:cNvPr id="5" name="Picture 10" descr="SPIRIT logo 29x7mm"/>
          <p:cNvPicPr>
            <a:picLocks noChangeAspect="1" noChangeArrowheads="1"/>
          </p:cNvPicPr>
          <p:nvPr/>
        </p:nvPicPr>
        <p:blipFill>
          <a:blip r:embed="rId3" cstate="print"/>
          <a:srcRect r="8891"/>
          <a:stretch>
            <a:fillRect/>
          </a:stretch>
        </p:blipFill>
        <p:spPr bwMode="auto">
          <a:xfrm>
            <a:off x="6228184" y="4090421"/>
            <a:ext cx="1675226" cy="442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128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273324"/>
            <a:ext cx="4040188" cy="383181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На РС, </a:t>
            </a:r>
            <a:r>
              <a:rPr lang="ru-RU" dirty="0" err="1"/>
              <a:t>Mac</a:t>
            </a:r>
            <a:r>
              <a:rPr lang="ru-RU" dirty="0"/>
              <a:t>, </a:t>
            </a:r>
            <a:r>
              <a:rPr lang="ru-RU" dirty="0" err="1"/>
              <a:t>iPad</a:t>
            </a:r>
            <a:r>
              <a:rPr lang="ru-RU" dirty="0"/>
              <a:t>, </a:t>
            </a:r>
            <a:r>
              <a:rPr lang="ru-RU" dirty="0" err="1"/>
              <a:t>Android</a:t>
            </a:r>
            <a:endParaRPr lang="ru-RU" dirty="0"/>
          </a:p>
          <a:p>
            <a:r>
              <a:rPr lang="ru-RU" dirty="0"/>
              <a:t>В веб-браузере и </a:t>
            </a:r>
            <a:r>
              <a:rPr lang="ru-RU" dirty="0" err="1"/>
              <a:t>десктопном</a:t>
            </a:r>
            <a:r>
              <a:rPr lang="ru-RU" dirty="0"/>
              <a:t> приложении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HD</a:t>
            </a:r>
            <a:r>
              <a:rPr lang="ru-RU" dirty="0" smtClean="0"/>
              <a:t> </a:t>
            </a:r>
            <a:r>
              <a:rPr lang="ru-RU" dirty="0"/>
              <a:t>качество видео и звука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100</a:t>
            </a:r>
            <a:r>
              <a:rPr lang="ru-RU" dirty="0" smtClean="0"/>
              <a:t> </a:t>
            </a:r>
            <a:r>
              <a:rPr lang="ru-RU" dirty="0"/>
              <a:t>интерактивных видео-участников в каждой конференции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300</a:t>
            </a:r>
            <a:r>
              <a:rPr lang="ru-RU" dirty="0" smtClean="0"/>
              <a:t> </a:t>
            </a:r>
            <a:r>
              <a:rPr lang="ru-RU" dirty="0"/>
              <a:t>интерактивных участников в каждом </a:t>
            </a:r>
            <a:r>
              <a:rPr lang="ru-RU" dirty="0" smtClean="0"/>
              <a:t>видео-селекторе</a:t>
            </a:r>
          </a:p>
          <a:p>
            <a:r>
              <a:rPr lang="ru-RU" dirty="0" smtClean="0"/>
              <a:t>Контроль </a:t>
            </a:r>
            <a:r>
              <a:rPr lang="ru-RU" dirty="0"/>
              <a:t>и Безопасность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4645026" y="1273324"/>
            <a:ext cx="4041775" cy="38318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1000</a:t>
            </a:r>
            <a:r>
              <a:rPr lang="ru-RU" dirty="0" smtClean="0"/>
              <a:t> </a:t>
            </a:r>
            <a:r>
              <a:rPr lang="ru-RU" dirty="0"/>
              <a:t>одновременных интерактивных участников видеоконференций  на одном сервере</a:t>
            </a:r>
          </a:p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1500</a:t>
            </a:r>
            <a:r>
              <a:rPr lang="ru-RU" dirty="0" smtClean="0"/>
              <a:t> </a:t>
            </a:r>
            <a:r>
              <a:rPr lang="ru-RU" dirty="0"/>
              <a:t>каналов трансляции</a:t>
            </a:r>
          </a:p>
          <a:p>
            <a:r>
              <a:rPr lang="ru-RU" dirty="0"/>
              <a:t>Совместный просмотр документов</a:t>
            </a:r>
          </a:p>
          <a:p>
            <a:r>
              <a:rPr lang="ru-RU" dirty="0" err="1"/>
              <a:t>Модерация</a:t>
            </a:r>
            <a:r>
              <a:rPr lang="ru-RU" dirty="0"/>
              <a:t> и Запись</a:t>
            </a:r>
          </a:p>
          <a:p>
            <a:r>
              <a:rPr lang="ru-RU" dirty="0" smtClean="0"/>
              <a:t>Совместимость </a:t>
            </a:r>
            <a:r>
              <a:rPr lang="ru-RU" dirty="0"/>
              <a:t>с аппаратными ВКС и телефонией</a:t>
            </a:r>
          </a:p>
          <a:p>
            <a:r>
              <a:rPr lang="ru-RU" dirty="0"/>
              <a:t>Интеграция в </a:t>
            </a:r>
            <a:r>
              <a:rPr lang="ru-RU" dirty="0" smtClean="0"/>
              <a:t>порталы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функции</a:t>
            </a:r>
          </a:p>
        </p:txBody>
      </p:sp>
    </p:spTree>
    <p:extLst>
      <p:ext uri="{BB962C8B-B14F-4D97-AF65-F5344CB8AC3E}">
        <p14:creationId xmlns:p14="http://schemas.microsoft.com/office/powerpoint/2010/main" val="308814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273324"/>
            <a:ext cx="4040188" cy="38884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ВКС С МОБИЛЬНЫХ УСТРОЙСТВ</a:t>
            </a:r>
          </a:p>
          <a:p>
            <a:r>
              <a:rPr lang="ru-RU" dirty="0"/>
              <a:t>Эффективное расходование рабочего   времени в поездках </a:t>
            </a:r>
          </a:p>
          <a:p>
            <a:r>
              <a:rPr lang="ru-RU" dirty="0"/>
              <a:t>Совместный просмотр документов </a:t>
            </a:r>
          </a:p>
          <a:p>
            <a:r>
              <a:rPr lang="ru-RU" dirty="0"/>
              <a:t>Оперативное принятие решений </a:t>
            </a:r>
          </a:p>
          <a:p>
            <a:r>
              <a:rPr lang="ru-RU" dirty="0"/>
              <a:t>16 видео участников на экране мобильного </a:t>
            </a:r>
          </a:p>
          <a:p>
            <a:r>
              <a:rPr lang="ru-RU" dirty="0"/>
              <a:t>3G/4G/</a:t>
            </a:r>
            <a:r>
              <a:rPr lang="ru-RU" dirty="0" err="1"/>
              <a:t>Wi-Fi</a:t>
            </a:r>
            <a:r>
              <a:rPr lang="ru-RU" dirty="0"/>
              <a:t> сети </a:t>
            </a:r>
          </a:p>
          <a:p>
            <a:r>
              <a:rPr lang="ru-RU" dirty="0"/>
              <a:t>Базовые функции </a:t>
            </a:r>
            <a:r>
              <a:rPr lang="ru-RU" dirty="0" smtClean="0"/>
              <a:t>для совместной </a:t>
            </a:r>
            <a:r>
              <a:rPr lang="ru-RU" dirty="0"/>
              <a:t>работы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4"/>
          </p:nvPr>
        </p:nvSpPr>
        <p:spPr>
          <a:xfrm>
            <a:off x="4645026" y="1273324"/>
            <a:ext cx="4041775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Мобильное приложение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VideoMost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для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Android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 </a:t>
            </a:r>
            <a:r>
              <a:rPr lang="ru-R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iOS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Возможности </a:t>
            </a:r>
            <a:endParaRPr lang="ru-RU" dirty="0"/>
          </a:p>
        </p:txBody>
      </p:sp>
      <p:pic>
        <p:nvPicPr>
          <p:cNvPr id="7" name="Picture 13" descr="VideoMost-Вместе-2017_Страница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5026" y="2734822"/>
            <a:ext cx="4031430" cy="2048652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09428"/>
            <a:ext cx="1882527" cy="48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9913" y="2209428"/>
            <a:ext cx="1882527" cy="48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380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2" cstate="print"/>
          <a:srcRect b="9908"/>
          <a:stretch/>
        </p:blipFill>
        <p:spPr bwMode="auto">
          <a:xfrm>
            <a:off x="5148064" y="2748480"/>
            <a:ext cx="3600400" cy="2439329"/>
          </a:xfrm>
          <a:prstGeom prst="rect">
            <a:avLst/>
          </a:prstGeom>
          <a:noFill/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 rotWithShape="1">
          <a:blip r:embed="rId3" cstate="print"/>
          <a:srcRect b="4840"/>
          <a:stretch/>
        </p:blipFill>
        <p:spPr bwMode="auto">
          <a:xfrm>
            <a:off x="395536" y="2748480"/>
            <a:ext cx="3397067" cy="2557291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273324"/>
            <a:ext cx="8291264" cy="15947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ИМПОРТОДОПОЛНЕНИЕ</a:t>
            </a:r>
          </a:p>
          <a:p>
            <a:r>
              <a:rPr lang="ru-RU" dirty="0" err="1" smtClean="0"/>
              <a:t>VideoMost</a:t>
            </a:r>
            <a:r>
              <a:rPr lang="ru-RU" dirty="0" smtClean="0"/>
              <a:t> </a:t>
            </a:r>
            <a:r>
              <a:rPr lang="ru-RU" dirty="0" err="1" smtClean="0"/>
              <a:t>Server</a:t>
            </a:r>
            <a:r>
              <a:rPr lang="ru-RU" dirty="0" smtClean="0"/>
              <a:t> может замещать имеющуюся ВКС инфраструктуру, а может ее дополнять и расширять </a:t>
            </a:r>
          </a:p>
          <a:p>
            <a:r>
              <a:rPr lang="ru-RU" dirty="0" smtClean="0"/>
              <a:t>Видеоконференции </a:t>
            </a:r>
            <a:r>
              <a:rPr lang="ru-RU" dirty="0"/>
              <a:t>на каждом рабочем месте </a:t>
            </a:r>
          </a:p>
          <a:p>
            <a:r>
              <a:rPr lang="ru-RU" dirty="0"/>
              <a:t>ВКС на любом мобильном устройстве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Возможности </a:t>
            </a:r>
            <a:endParaRPr lang="ru-RU" dirty="0"/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4067" y="4027125"/>
            <a:ext cx="1420021" cy="1075807"/>
          </a:xfrm>
          <a:prstGeom prst="rect">
            <a:avLst/>
          </a:prstGeom>
          <a:noFill/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868068"/>
            <a:ext cx="2808312" cy="14342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631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273324"/>
            <a:ext cx="51845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153943"/>
                </a:solidFill>
                <a:latin typeface="+mj-lt"/>
              </a:rPr>
              <a:t>Спасибо за внимание!</a:t>
            </a:r>
            <a:endParaRPr lang="ru-RU" sz="3000" b="1" dirty="0">
              <a:solidFill>
                <a:srgbClr val="153943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1993404"/>
            <a:ext cx="5256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+mj-lt"/>
              </a:rPr>
              <a:t>Контактное лицо</a:t>
            </a:r>
            <a:r>
              <a:rPr lang="ru-RU" dirty="0" smtClean="0">
                <a:latin typeface="+mj-lt"/>
              </a:rPr>
              <a:t>: </a:t>
            </a:r>
          </a:p>
          <a:p>
            <a:r>
              <a:rPr lang="ru-RU" b="1" dirty="0" smtClean="0">
                <a:latin typeface="+mj-lt"/>
              </a:rPr>
              <a:t>Хомяк </a:t>
            </a:r>
            <a:r>
              <a:rPr lang="ru-RU" b="1" dirty="0">
                <a:latin typeface="+mj-lt"/>
              </a:rPr>
              <a:t>Юрий </a:t>
            </a:r>
            <a:r>
              <a:rPr lang="ru-RU" b="1" dirty="0" smtClean="0">
                <a:latin typeface="+mj-lt"/>
              </a:rPr>
              <a:t>Николаевич, </a:t>
            </a:r>
            <a:r>
              <a:rPr lang="ru-RU" b="1" dirty="0" smtClean="0">
                <a:latin typeface="+mj-lt"/>
              </a:rPr>
              <a:t>директор </a:t>
            </a:r>
            <a:r>
              <a:rPr lang="ru-RU" b="1" dirty="0">
                <a:latin typeface="+mj-lt"/>
              </a:rPr>
              <a:t>по продажам </a:t>
            </a:r>
            <a:r>
              <a:rPr lang="ru-RU" b="1" dirty="0" smtClean="0">
                <a:latin typeface="+mj-lt"/>
              </a:rPr>
              <a:t/>
            </a:r>
            <a:br>
              <a:rPr lang="ru-RU" b="1" dirty="0" smtClean="0">
                <a:latin typeface="+mj-lt"/>
              </a:rPr>
            </a:br>
            <a:r>
              <a:rPr lang="en-US" dirty="0" smtClean="0">
                <a:latin typeface="+mj-lt"/>
              </a:rPr>
              <a:t>email</a:t>
            </a:r>
            <a:r>
              <a:rPr lang="ru-RU" dirty="0" smtClean="0">
                <a:latin typeface="+mj-lt"/>
              </a:rPr>
              <a:t>: yury.khomyak@spiritdsp.com </a:t>
            </a: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r>
              <a:rPr lang="ru-RU" dirty="0" smtClean="0">
                <a:latin typeface="+mj-lt"/>
              </a:rPr>
              <a:t>тел.: +7 </a:t>
            </a:r>
            <a:r>
              <a:rPr lang="ru-RU" dirty="0">
                <a:latin typeface="+mj-lt"/>
              </a:rPr>
              <a:t>(903) 589-06-39</a:t>
            </a:r>
            <a:br>
              <a:rPr lang="ru-RU" dirty="0">
                <a:latin typeface="+mj-lt"/>
              </a:rPr>
            </a:br>
            <a:r>
              <a:rPr lang="ru-RU" dirty="0" smtClean="0"/>
              <a:t>  </a:t>
            </a:r>
          </a:p>
          <a:p>
            <a:endParaRPr lang="ru-RU" dirty="0"/>
          </a:p>
        </p:txBody>
      </p:sp>
      <p:pic>
        <p:nvPicPr>
          <p:cNvPr id="4" name="Picture 10" descr="SPIRIT logo 29x7mm"/>
          <p:cNvPicPr>
            <a:picLocks noChangeAspect="1" noChangeArrowheads="1"/>
          </p:cNvPicPr>
          <p:nvPr/>
        </p:nvPicPr>
        <p:blipFill>
          <a:blip r:embed="rId2" cstate="print"/>
          <a:srcRect r="8891"/>
          <a:stretch>
            <a:fillRect/>
          </a:stretch>
        </p:blipFill>
        <p:spPr bwMode="auto">
          <a:xfrm>
            <a:off x="6228184" y="4090421"/>
            <a:ext cx="1675226" cy="442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847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224408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100% российская компания, 100% отечественный продукт</a:t>
            </a:r>
          </a:p>
          <a:p>
            <a:r>
              <a:rPr lang="ru-RU" dirty="0"/>
              <a:t>Клиенты – 250 мировых технологических лидеров</a:t>
            </a:r>
          </a:p>
          <a:p>
            <a:r>
              <a:rPr lang="ru-RU" dirty="0"/>
              <a:t>В 100 странах мира</a:t>
            </a:r>
          </a:p>
          <a:p>
            <a:r>
              <a:rPr lang="ru-RU" dirty="0"/>
              <a:t>HD-звонки с любых устройств в сетях IP/</a:t>
            </a:r>
            <a:r>
              <a:rPr lang="ru-RU" dirty="0" err="1"/>
              <a:t>Wi-Fi</a:t>
            </a:r>
            <a:r>
              <a:rPr lang="ru-RU" dirty="0"/>
              <a:t>/3G/LTE</a:t>
            </a:r>
          </a:p>
          <a:p>
            <a:r>
              <a:rPr lang="ru-RU" dirty="0" err="1"/>
              <a:t>VideoMost</a:t>
            </a:r>
            <a:r>
              <a:rPr lang="ru-RU" dirty="0"/>
              <a:t> – программный продукт для видеоконференций от SPIRIT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75642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Описание </a:t>
            </a:r>
            <a:endParaRPr lang="ru-RU" dirty="0"/>
          </a:p>
        </p:txBody>
      </p:sp>
      <p:pic>
        <p:nvPicPr>
          <p:cNvPr id="5" name="Picture 6" descr="ComSol-poty-06-m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4260" y="4009627"/>
            <a:ext cx="720080" cy="416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omSol poty 07_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6486" y="3433564"/>
            <a:ext cx="694780" cy="4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pulver100-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7221" y="4081636"/>
            <a:ext cx="551792" cy="47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Seal_of_Excellence_2007_Sil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7038" y="3337631"/>
            <a:ext cx="639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fiercevoip_logo_winn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36390" y="4081636"/>
            <a:ext cx="955584" cy="40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IT Excellence_0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56799" y="3505572"/>
            <a:ext cx="730052" cy="32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IT product of the year_200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9587" y="3989125"/>
            <a:ext cx="6885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IT-Excellence_0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8309" y="3485069"/>
            <a:ext cx="8016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 descr="IT-POTY_200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74967" y="4081636"/>
            <a:ext cx="633190" cy="53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 descr="Med 04 CIS-POTY 4C copy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53375" y="4057711"/>
            <a:ext cx="733425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8" descr="voip_top10_lo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3894" y="3505572"/>
            <a:ext cx="895549" cy="352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9" descr="Innovation-Award-06-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02385" y="4081636"/>
            <a:ext cx="897335" cy="56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0" descr="IT-Excellence_0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83404" y="4081636"/>
            <a:ext cx="877739" cy="52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2" descr="IMS_Leadership_0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311888" y="3380606"/>
            <a:ext cx="527868" cy="52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2" descr="Small-09-IT-POTY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39829" y="3361556"/>
            <a:ext cx="655016" cy="54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3" descr="Large-09-UC-POTY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57200" y="4110500"/>
            <a:ext cx="769938" cy="63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4" descr="ComSol-poty-09_L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393143" y="3393511"/>
            <a:ext cx="829643" cy="48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5" descr="2011.jp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57200" y="3350087"/>
            <a:ext cx="7189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57200" y="4987088"/>
            <a:ext cx="1528787" cy="244908"/>
          </a:xfrm>
          <a:prstGeom prst="rect">
            <a:avLst/>
          </a:prstGeom>
          <a:noFill/>
        </p:spPr>
      </p:pic>
      <p:pic>
        <p:nvPicPr>
          <p:cNvPr id="24" name="Picture 10" descr="SPIRIT logo 29x7mm"/>
          <p:cNvPicPr>
            <a:picLocks noChangeAspect="1" noChangeArrowheads="1"/>
          </p:cNvPicPr>
          <p:nvPr/>
        </p:nvPicPr>
        <p:blipFill>
          <a:blip r:embed="rId21" cstate="print"/>
          <a:srcRect r="8891"/>
          <a:stretch>
            <a:fillRect/>
          </a:stretch>
        </p:blipFill>
        <p:spPr bwMode="auto">
          <a:xfrm>
            <a:off x="7428055" y="4942382"/>
            <a:ext cx="1258745" cy="3343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814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201316"/>
            <a:ext cx="4038600" cy="3672408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>
                <a:solidFill>
                  <a:schemeClr val="tx2"/>
                </a:solidFill>
              </a:rPr>
              <a:t>VideoMost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Server</a:t>
            </a:r>
            <a:r>
              <a:rPr lang="ru-RU" dirty="0">
                <a:solidFill>
                  <a:schemeClr val="tx2"/>
                </a:solidFill>
              </a:rPr>
              <a:t> включен в </a:t>
            </a:r>
            <a:r>
              <a:rPr lang="ru-RU" dirty="0">
                <a:solidFill>
                  <a:srgbClr val="FF0000"/>
                </a:solidFill>
              </a:rPr>
              <a:t>Единый Реестр российского ПО</a:t>
            </a:r>
            <a:r>
              <a:rPr lang="ru-RU" dirty="0"/>
              <a:t> </a:t>
            </a:r>
            <a:r>
              <a:rPr lang="ru-RU" dirty="0" err="1">
                <a:solidFill>
                  <a:schemeClr val="tx2"/>
                </a:solidFill>
              </a:rPr>
              <a:t>Минкомсвязи</a:t>
            </a:r>
            <a:r>
              <a:rPr lang="ru-RU" dirty="0">
                <a:solidFill>
                  <a:schemeClr val="tx2"/>
                </a:solidFill>
              </a:rPr>
              <a:t> РФ</a:t>
            </a:r>
          </a:p>
          <a:p>
            <a:r>
              <a:rPr lang="ru-RU" dirty="0">
                <a:solidFill>
                  <a:schemeClr val="tx2"/>
                </a:solidFill>
              </a:rPr>
              <a:t>Интеграция с ВКС-оборудованием на основе международных стандартов: видео, голос, контент, управление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(SIP/BFCP, H.323/H.239)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Каскадирование</a:t>
            </a:r>
            <a:r>
              <a:rPr lang="en-US" dirty="0" smtClean="0"/>
              <a:t> </a:t>
            </a:r>
            <a:r>
              <a:rPr lang="ru-RU" dirty="0" smtClean="0">
                <a:solidFill>
                  <a:schemeClr val="tx2"/>
                </a:solidFill>
              </a:rPr>
              <a:t>ВКС-серверов</a:t>
            </a:r>
            <a:r>
              <a:rPr lang="ru-RU" dirty="0">
                <a:solidFill>
                  <a:schemeClr val="tx2"/>
                </a:solidFill>
              </a:rPr>
              <a:t>, построение отказоустойчивых территориально-распределенных ВКС-кластеров любого масштаба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8200" y="1201316"/>
            <a:ext cx="4038600" cy="3456384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tx2"/>
                </a:solidFill>
              </a:rPr>
              <a:t>Интеграция с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Microsoft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Lync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и </a:t>
            </a:r>
            <a:r>
              <a:rPr lang="ru-RU" dirty="0" err="1">
                <a:solidFill>
                  <a:srgbClr val="FF0000"/>
                </a:solidFill>
              </a:rPr>
              <a:t>Skype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for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Business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Мобильные приложения для </a:t>
            </a:r>
            <a:r>
              <a:rPr lang="ru-RU" dirty="0" err="1">
                <a:solidFill>
                  <a:srgbClr val="FF0000"/>
                </a:solidFill>
              </a:rPr>
              <a:t>iOS</a:t>
            </a:r>
            <a:r>
              <a:rPr lang="ru-RU" dirty="0"/>
              <a:t> </a:t>
            </a:r>
            <a:r>
              <a:rPr lang="ru-RU" dirty="0">
                <a:solidFill>
                  <a:schemeClr val="tx2"/>
                </a:solidFill>
              </a:rPr>
              <a:t>и</a:t>
            </a:r>
            <a:r>
              <a:rPr lang="ru-RU" dirty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Android</a:t>
            </a:r>
            <a:r>
              <a:rPr lang="ru-RU" dirty="0" smtClean="0">
                <a:solidFill>
                  <a:schemeClr val="tx2"/>
                </a:solidFill>
              </a:rPr>
              <a:t>: 16 </a:t>
            </a:r>
            <a:r>
              <a:rPr lang="ru-RU" dirty="0">
                <a:solidFill>
                  <a:schemeClr val="tx2"/>
                </a:solidFill>
              </a:rPr>
              <a:t>видео на экране</a:t>
            </a:r>
          </a:p>
          <a:p>
            <a:r>
              <a:rPr lang="ru-RU" dirty="0">
                <a:solidFill>
                  <a:schemeClr val="tx2"/>
                </a:solidFill>
              </a:rPr>
              <a:t>Полноценная замена MCU </a:t>
            </a:r>
            <a:r>
              <a:rPr lang="ru-RU" dirty="0" err="1">
                <a:solidFill>
                  <a:schemeClr val="tx2"/>
                </a:solidFill>
              </a:rPr>
              <a:t>Polycom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Cisco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Avaya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Huawei</a:t>
            </a:r>
            <a:r>
              <a:rPr lang="ru-RU" dirty="0">
                <a:solidFill>
                  <a:schemeClr val="tx2"/>
                </a:solidFill>
              </a:rPr>
              <a:t> и др.</a:t>
            </a:r>
          </a:p>
          <a:p>
            <a:r>
              <a:rPr lang="ru-RU" dirty="0">
                <a:solidFill>
                  <a:schemeClr val="tx2"/>
                </a:solidFill>
              </a:rPr>
              <a:t>Поддержка международных стандартов связи, открытых протоколов, сервера на СПО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756427"/>
          </a:xfrm>
        </p:spPr>
        <p:txBody>
          <a:bodyPr>
            <a:normAutofit fontScale="90000"/>
          </a:bodyPr>
          <a:lstStyle/>
          <a:p>
            <a:r>
              <a:rPr lang="ru-RU" dirty="0"/>
              <a:t>Характеристики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4936440"/>
            <a:ext cx="81472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VIDEO</a:t>
            </a:r>
            <a:r>
              <a:rPr lang="ru-RU" sz="2200" dirty="0">
                <a:solidFill>
                  <a:srgbClr val="FF0000"/>
                </a:solidFill>
              </a:rPr>
              <a:t>MOST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</a:rPr>
              <a:t>: ОТЕЧЕСТВЕННЫЙ ПРОДУКТ МИРОВОГО КЛАССА</a:t>
            </a:r>
          </a:p>
        </p:txBody>
      </p:sp>
    </p:spTree>
    <p:extLst>
      <p:ext uri="{BB962C8B-B14F-4D97-AF65-F5344CB8AC3E}">
        <p14:creationId xmlns:p14="http://schemas.microsoft.com/office/powerpoint/2010/main" val="332023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81393"/>
            <a:ext cx="8229600" cy="756427"/>
          </a:xfrm>
        </p:spPr>
        <p:txBody>
          <a:bodyPr>
            <a:normAutofit/>
          </a:bodyPr>
          <a:lstStyle/>
          <a:p>
            <a:r>
              <a:rPr lang="en-US" sz="3200" dirty="0"/>
              <a:t>VIDEO</a:t>
            </a:r>
            <a:r>
              <a:rPr lang="en-US" sz="3200" dirty="0">
                <a:solidFill>
                  <a:srgbClr val="FF0000"/>
                </a:solidFill>
              </a:rPr>
              <a:t>MOST</a:t>
            </a:r>
            <a:r>
              <a:rPr lang="en-US" sz="3200" dirty="0"/>
              <a:t>: </a:t>
            </a:r>
            <a:r>
              <a:rPr lang="ru-RU" sz="3200" dirty="0"/>
              <a:t>КОМПЛЕКСНОЕ ВНЕДРЕНИЕ ВКС </a:t>
            </a: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457200" y="226209"/>
            <a:ext cx="4978896" cy="4499243"/>
            <a:chOff x="1655" y="-290"/>
            <a:chExt cx="9175" cy="82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969" y="493"/>
              <a:ext cx="1388" cy="1273"/>
            </a:xfrm>
            <a:prstGeom prst="rect">
              <a:avLst/>
            </a:prstGeom>
            <a:noFill/>
          </p:spPr>
        </p:pic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8608" y="-280"/>
              <a:ext cx="2211" cy="2674"/>
              <a:chOff x="8608" y="-280"/>
              <a:chExt cx="2211" cy="2674"/>
            </a:xfrm>
          </p:grpSpPr>
          <p:sp>
            <p:nvSpPr>
              <p:cNvPr id="31" name="Freeform 4"/>
              <p:cNvSpPr>
                <a:spLocks/>
              </p:cNvSpPr>
              <p:nvPr/>
            </p:nvSpPr>
            <p:spPr bwMode="auto">
              <a:xfrm>
                <a:off x="8608" y="-280"/>
                <a:ext cx="2211" cy="2674"/>
              </a:xfrm>
              <a:custGeom>
                <a:avLst/>
                <a:gdLst/>
                <a:ahLst/>
                <a:cxnLst>
                  <a:cxn ang="0">
                    <a:pos x="0" y="369"/>
                  </a:cxn>
                  <a:cxn ang="0">
                    <a:pos x="11" y="280"/>
                  </a:cxn>
                  <a:cxn ang="0">
                    <a:pos x="41" y="200"/>
                  </a:cxn>
                  <a:cxn ang="0">
                    <a:pos x="89" y="129"/>
                  </a:cxn>
                  <a:cxn ang="0">
                    <a:pos x="151" y="71"/>
                  </a:cxn>
                  <a:cxn ang="0">
                    <a:pos x="225" y="29"/>
                  </a:cxn>
                  <a:cxn ang="0">
                    <a:pos x="309" y="5"/>
                  </a:cxn>
                  <a:cxn ang="0">
                    <a:pos x="369" y="0"/>
                  </a:cxn>
                  <a:cxn ang="0">
                    <a:pos x="1843" y="0"/>
                  </a:cxn>
                  <a:cxn ang="0">
                    <a:pos x="1873" y="2"/>
                  </a:cxn>
                  <a:cxn ang="0">
                    <a:pos x="1959" y="19"/>
                  </a:cxn>
                  <a:cxn ang="0">
                    <a:pos x="2037" y="56"/>
                  </a:cxn>
                  <a:cxn ang="0">
                    <a:pos x="2104" y="108"/>
                  </a:cxn>
                  <a:cxn ang="0">
                    <a:pos x="2156" y="175"/>
                  </a:cxn>
                  <a:cxn ang="0">
                    <a:pos x="2193" y="252"/>
                  </a:cxn>
                  <a:cxn ang="0">
                    <a:pos x="2210" y="339"/>
                  </a:cxn>
                  <a:cxn ang="0">
                    <a:pos x="2212" y="369"/>
                  </a:cxn>
                  <a:cxn ang="0">
                    <a:pos x="2212" y="2306"/>
                  </a:cxn>
                  <a:cxn ang="0">
                    <a:pos x="2210" y="2336"/>
                  </a:cxn>
                  <a:cxn ang="0">
                    <a:pos x="2193" y="2423"/>
                  </a:cxn>
                  <a:cxn ang="0">
                    <a:pos x="2156" y="2500"/>
                  </a:cxn>
                  <a:cxn ang="0">
                    <a:pos x="2104" y="2567"/>
                  </a:cxn>
                  <a:cxn ang="0">
                    <a:pos x="2037" y="2620"/>
                  </a:cxn>
                  <a:cxn ang="0">
                    <a:pos x="1959" y="2656"/>
                  </a:cxn>
                  <a:cxn ang="0">
                    <a:pos x="1873" y="2674"/>
                  </a:cxn>
                  <a:cxn ang="0">
                    <a:pos x="1843" y="2675"/>
                  </a:cxn>
                  <a:cxn ang="0">
                    <a:pos x="369" y="2675"/>
                  </a:cxn>
                  <a:cxn ang="0">
                    <a:pos x="280" y="2664"/>
                  </a:cxn>
                  <a:cxn ang="0">
                    <a:pos x="199" y="2634"/>
                  </a:cxn>
                  <a:cxn ang="0">
                    <a:pos x="129" y="2586"/>
                  </a:cxn>
                  <a:cxn ang="0">
                    <a:pos x="71" y="2524"/>
                  </a:cxn>
                  <a:cxn ang="0">
                    <a:pos x="29" y="2450"/>
                  </a:cxn>
                  <a:cxn ang="0">
                    <a:pos x="5" y="2366"/>
                  </a:cxn>
                  <a:cxn ang="0">
                    <a:pos x="0" y="2306"/>
                  </a:cxn>
                  <a:cxn ang="0">
                    <a:pos x="0" y="369"/>
                  </a:cxn>
                </a:cxnLst>
                <a:rect l="0" t="0" r="r" b="b"/>
                <a:pathLst>
                  <a:path w="2211" h="2674">
                    <a:moveTo>
                      <a:pt x="0" y="369"/>
                    </a:moveTo>
                    <a:lnTo>
                      <a:pt x="11" y="280"/>
                    </a:lnTo>
                    <a:lnTo>
                      <a:pt x="41" y="200"/>
                    </a:lnTo>
                    <a:lnTo>
                      <a:pt x="89" y="129"/>
                    </a:lnTo>
                    <a:lnTo>
                      <a:pt x="151" y="71"/>
                    </a:lnTo>
                    <a:lnTo>
                      <a:pt x="225" y="29"/>
                    </a:lnTo>
                    <a:lnTo>
                      <a:pt x="309" y="5"/>
                    </a:lnTo>
                    <a:lnTo>
                      <a:pt x="369" y="0"/>
                    </a:lnTo>
                    <a:lnTo>
                      <a:pt x="1843" y="0"/>
                    </a:lnTo>
                    <a:lnTo>
                      <a:pt x="1873" y="2"/>
                    </a:lnTo>
                    <a:lnTo>
                      <a:pt x="1959" y="19"/>
                    </a:lnTo>
                    <a:lnTo>
                      <a:pt x="2037" y="56"/>
                    </a:lnTo>
                    <a:lnTo>
                      <a:pt x="2104" y="108"/>
                    </a:lnTo>
                    <a:lnTo>
                      <a:pt x="2156" y="175"/>
                    </a:lnTo>
                    <a:lnTo>
                      <a:pt x="2193" y="252"/>
                    </a:lnTo>
                    <a:lnTo>
                      <a:pt x="2210" y="339"/>
                    </a:lnTo>
                    <a:lnTo>
                      <a:pt x="2212" y="369"/>
                    </a:lnTo>
                    <a:lnTo>
                      <a:pt x="2212" y="2306"/>
                    </a:lnTo>
                    <a:lnTo>
                      <a:pt x="2210" y="2336"/>
                    </a:lnTo>
                    <a:lnTo>
                      <a:pt x="2193" y="2423"/>
                    </a:lnTo>
                    <a:lnTo>
                      <a:pt x="2156" y="2500"/>
                    </a:lnTo>
                    <a:lnTo>
                      <a:pt x="2104" y="2567"/>
                    </a:lnTo>
                    <a:lnTo>
                      <a:pt x="2037" y="2620"/>
                    </a:lnTo>
                    <a:lnTo>
                      <a:pt x="1959" y="2656"/>
                    </a:lnTo>
                    <a:lnTo>
                      <a:pt x="1873" y="2674"/>
                    </a:lnTo>
                    <a:lnTo>
                      <a:pt x="1843" y="2675"/>
                    </a:lnTo>
                    <a:lnTo>
                      <a:pt x="369" y="2675"/>
                    </a:lnTo>
                    <a:lnTo>
                      <a:pt x="280" y="2664"/>
                    </a:lnTo>
                    <a:lnTo>
                      <a:pt x="199" y="2634"/>
                    </a:lnTo>
                    <a:lnTo>
                      <a:pt x="129" y="2586"/>
                    </a:lnTo>
                    <a:lnTo>
                      <a:pt x="71" y="2524"/>
                    </a:lnTo>
                    <a:lnTo>
                      <a:pt x="29" y="2450"/>
                    </a:lnTo>
                    <a:lnTo>
                      <a:pt x="5" y="2366"/>
                    </a:lnTo>
                    <a:lnTo>
                      <a:pt x="0" y="2306"/>
                    </a:lnTo>
                    <a:lnTo>
                      <a:pt x="0" y="369"/>
                    </a:lnTo>
                    <a:close/>
                  </a:path>
                </a:pathLst>
              </a:custGeom>
              <a:noFill/>
              <a:ln w="12700">
                <a:solidFill>
                  <a:srgbClr val="FF3333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32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921" y="3014"/>
                <a:ext cx="2020" cy="1852"/>
              </a:xfrm>
              <a:prstGeom prst="rect">
                <a:avLst/>
              </a:prstGeom>
              <a:noFill/>
            </p:spPr>
          </p:pic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5574" y="-280"/>
              <a:ext cx="2726" cy="8230"/>
              <a:chOff x="5574" y="-280"/>
              <a:chExt cx="2726" cy="8230"/>
            </a:xfrm>
          </p:grpSpPr>
          <p:sp>
            <p:nvSpPr>
              <p:cNvPr id="29" name="Freeform 7"/>
              <p:cNvSpPr>
                <a:spLocks/>
              </p:cNvSpPr>
              <p:nvPr/>
            </p:nvSpPr>
            <p:spPr bwMode="auto">
              <a:xfrm>
                <a:off x="5574" y="-280"/>
                <a:ext cx="2726" cy="8230"/>
              </a:xfrm>
              <a:custGeom>
                <a:avLst/>
                <a:gdLst/>
                <a:ahLst/>
                <a:cxnLst>
                  <a:cxn ang="0">
                    <a:pos x="0" y="455"/>
                  </a:cxn>
                  <a:cxn ang="0">
                    <a:pos x="5" y="381"/>
                  </a:cxn>
                  <a:cxn ang="0">
                    <a:pos x="23" y="311"/>
                  </a:cxn>
                  <a:cxn ang="0">
                    <a:pos x="50" y="246"/>
                  </a:cxn>
                  <a:cxn ang="0">
                    <a:pos x="87" y="186"/>
                  </a:cxn>
                  <a:cxn ang="0">
                    <a:pos x="133" y="133"/>
                  </a:cxn>
                  <a:cxn ang="0">
                    <a:pos x="186" y="88"/>
                  </a:cxn>
                  <a:cxn ang="0">
                    <a:pos x="245" y="51"/>
                  </a:cxn>
                  <a:cxn ang="0">
                    <a:pos x="310" y="24"/>
                  </a:cxn>
                  <a:cxn ang="0">
                    <a:pos x="380" y="6"/>
                  </a:cxn>
                  <a:cxn ang="0">
                    <a:pos x="454" y="0"/>
                  </a:cxn>
                  <a:cxn ang="0">
                    <a:pos x="2271" y="0"/>
                  </a:cxn>
                  <a:cxn ang="0">
                    <a:pos x="2308" y="2"/>
                  </a:cxn>
                  <a:cxn ang="0">
                    <a:pos x="2344" y="6"/>
                  </a:cxn>
                  <a:cxn ang="0">
                    <a:pos x="2414" y="24"/>
                  </a:cxn>
                  <a:cxn ang="0">
                    <a:pos x="2480" y="51"/>
                  </a:cxn>
                  <a:cxn ang="0">
                    <a:pos x="2539" y="88"/>
                  </a:cxn>
                  <a:cxn ang="0">
                    <a:pos x="2592" y="133"/>
                  </a:cxn>
                  <a:cxn ang="0">
                    <a:pos x="2637" y="186"/>
                  </a:cxn>
                  <a:cxn ang="0">
                    <a:pos x="2674" y="246"/>
                  </a:cxn>
                  <a:cxn ang="0">
                    <a:pos x="2702" y="311"/>
                  </a:cxn>
                  <a:cxn ang="0">
                    <a:pos x="2719" y="381"/>
                  </a:cxn>
                  <a:cxn ang="0">
                    <a:pos x="2725" y="455"/>
                  </a:cxn>
                  <a:cxn ang="0">
                    <a:pos x="2725" y="7776"/>
                  </a:cxn>
                  <a:cxn ang="0">
                    <a:pos x="2724" y="7813"/>
                  </a:cxn>
                  <a:cxn ang="0">
                    <a:pos x="2719" y="7850"/>
                  </a:cxn>
                  <a:cxn ang="0">
                    <a:pos x="2702" y="7920"/>
                  </a:cxn>
                  <a:cxn ang="0">
                    <a:pos x="2674" y="7985"/>
                  </a:cxn>
                  <a:cxn ang="0">
                    <a:pos x="2637" y="8044"/>
                  </a:cxn>
                  <a:cxn ang="0">
                    <a:pos x="2592" y="8097"/>
                  </a:cxn>
                  <a:cxn ang="0">
                    <a:pos x="2539" y="8143"/>
                  </a:cxn>
                  <a:cxn ang="0">
                    <a:pos x="2480" y="8180"/>
                  </a:cxn>
                  <a:cxn ang="0">
                    <a:pos x="2414" y="8207"/>
                  </a:cxn>
                  <a:cxn ang="0">
                    <a:pos x="2344" y="8224"/>
                  </a:cxn>
                  <a:cxn ang="0">
                    <a:pos x="2271" y="8230"/>
                  </a:cxn>
                  <a:cxn ang="0">
                    <a:pos x="454" y="8230"/>
                  </a:cxn>
                  <a:cxn ang="0">
                    <a:pos x="417" y="8229"/>
                  </a:cxn>
                  <a:cxn ang="0">
                    <a:pos x="380" y="8224"/>
                  </a:cxn>
                  <a:cxn ang="0">
                    <a:pos x="310" y="8207"/>
                  </a:cxn>
                  <a:cxn ang="0">
                    <a:pos x="245" y="8180"/>
                  </a:cxn>
                  <a:cxn ang="0">
                    <a:pos x="186" y="8143"/>
                  </a:cxn>
                  <a:cxn ang="0">
                    <a:pos x="133" y="8097"/>
                  </a:cxn>
                  <a:cxn ang="0">
                    <a:pos x="87" y="8044"/>
                  </a:cxn>
                  <a:cxn ang="0">
                    <a:pos x="50" y="7985"/>
                  </a:cxn>
                  <a:cxn ang="0">
                    <a:pos x="23" y="7920"/>
                  </a:cxn>
                  <a:cxn ang="0">
                    <a:pos x="5" y="7850"/>
                  </a:cxn>
                  <a:cxn ang="0">
                    <a:pos x="0" y="7776"/>
                  </a:cxn>
                  <a:cxn ang="0">
                    <a:pos x="0" y="455"/>
                  </a:cxn>
                </a:cxnLst>
                <a:rect l="0" t="0" r="r" b="b"/>
                <a:pathLst>
                  <a:path w="2726" h="8230">
                    <a:moveTo>
                      <a:pt x="0" y="455"/>
                    </a:moveTo>
                    <a:lnTo>
                      <a:pt x="5" y="381"/>
                    </a:lnTo>
                    <a:lnTo>
                      <a:pt x="23" y="311"/>
                    </a:lnTo>
                    <a:lnTo>
                      <a:pt x="50" y="246"/>
                    </a:lnTo>
                    <a:lnTo>
                      <a:pt x="87" y="186"/>
                    </a:lnTo>
                    <a:lnTo>
                      <a:pt x="133" y="133"/>
                    </a:lnTo>
                    <a:lnTo>
                      <a:pt x="186" y="88"/>
                    </a:lnTo>
                    <a:lnTo>
                      <a:pt x="245" y="51"/>
                    </a:lnTo>
                    <a:lnTo>
                      <a:pt x="310" y="24"/>
                    </a:lnTo>
                    <a:lnTo>
                      <a:pt x="380" y="6"/>
                    </a:lnTo>
                    <a:lnTo>
                      <a:pt x="454" y="0"/>
                    </a:lnTo>
                    <a:lnTo>
                      <a:pt x="2271" y="0"/>
                    </a:lnTo>
                    <a:lnTo>
                      <a:pt x="2308" y="2"/>
                    </a:lnTo>
                    <a:lnTo>
                      <a:pt x="2344" y="6"/>
                    </a:lnTo>
                    <a:lnTo>
                      <a:pt x="2414" y="24"/>
                    </a:lnTo>
                    <a:lnTo>
                      <a:pt x="2480" y="51"/>
                    </a:lnTo>
                    <a:lnTo>
                      <a:pt x="2539" y="88"/>
                    </a:lnTo>
                    <a:lnTo>
                      <a:pt x="2592" y="133"/>
                    </a:lnTo>
                    <a:lnTo>
                      <a:pt x="2637" y="186"/>
                    </a:lnTo>
                    <a:lnTo>
                      <a:pt x="2674" y="246"/>
                    </a:lnTo>
                    <a:lnTo>
                      <a:pt x="2702" y="311"/>
                    </a:lnTo>
                    <a:lnTo>
                      <a:pt x="2719" y="381"/>
                    </a:lnTo>
                    <a:lnTo>
                      <a:pt x="2725" y="455"/>
                    </a:lnTo>
                    <a:lnTo>
                      <a:pt x="2725" y="7776"/>
                    </a:lnTo>
                    <a:lnTo>
                      <a:pt x="2724" y="7813"/>
                    </a:lnTo>
                    <a:lnTo>
                      <a:pt x="2719" y="7850"/>
                    </a:lnTo>
                    <a:lnTo>
                      <a:pt x="2702" y="7920"/>
                    </a:lnTo>
                    <a:lnTo>
                      <a:pt x="2674" y="7985"/>
                    </a:lnTo>
                    <a:lnTo>
                      <a:pt x="2637" y="8044"/>
                    </a:lnTo>
                    <a:lnTo>
                      <a:pt x="2592" y="8097"/>
                    </a:lnTo>
                    <a:lnTo>
                      <a:pt x="2539" y="8143"/>
                    </a:lnTo>
                    <a:lnTo>
                      <a:pt x="2480" y="8180"/>
                    </a:lnTo>
                    <a:lnTo>
                      <a:pt x="2414" y="8207"/>
                    </a:lnTo>
                    <a:lnTo>
                      <a:pt x="2344" y="8224"/>
                    </a:lnTo>
                    <a:lnTo>
                      <a:pt x="2271" y="8230"/>
                    </a:lnTo>
                    <a:lnTo>
                      <a:pt x="454" y="8230"/>
                    </a:lnTo>
                    <a:lnTo>
                      <a:pt x="417" y="8229"/>
                    </a:lnTo>
                    <a:lnTo>
                      <a:pt x="380" y="8224"/>
                    </a:lnTo>
                    <a:lnTo>
                      <a:pt x="310" y="8207"/>
                    </a:lnTo>
                    <a:lnTo>
                      <a:pt x="245" y="8180"/>
                    </a:lnTo>
                    <a:lnTo>
                      <a:pt x="186" y="8143"/>
                    </a:lnTo>
                    <a:lnTo>
                      <a:pt x="133" y="8097"/>
                    </a:lnTo>
                    <a:lnTo>
                      <a:pt x="87" y="8044"/>
                    </a:lnTo>
                    <a:lnTo>
                      <a:pt x="50" y="7985"/>
                    </a:lnTo>
                    <a:lnTo>
                      <a:pt x="23" y="7920"/>
                    </a:lnTo>
                    <a:lnTo>
                      <a:pt x="5" y="7850"/>
                    </a:lnTo>
                    <a:lnTo>
                      <a:pt x="0" y="7776"/>
                    </a:lnTo>
                    <a:lnTo>
                      <a:pt x="0" y="455"/>
                    </a:lnTo>
                    <a:close/>
                  </a:path>
                </a:pathLst>
              </a:custGeom>
              <a:noFill/>
              <a:ln w="12700">
                <a:solidFill>
                  <a:srgbClr val="FF3333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30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80" y="650"/>
                <a:ext cx="2468" cy="395"/>
              </a:xfrm>
              <a:prstGeom prst="rect">
                <a:avLst/>
              </a:prstGeom>
              <a:noFill/>
            </p:spPr>
          </p:pic>
        </p:grp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6911" y="1058"/>
              <a:ext cx="1852" cy="2032"/>
              <a:chOff x="6911" y="1058"/>
              <a:chExt cx="1852" cy="2032"/>
            </a:xfrm>
          </p:grpSpPr>
          <p:sp>
            <p:nvSpPr>
              <p:cNvPr id="27" name="Freeform 10"/>
              <p:cNvSpPr>
                <a:spLocks/>
              </p:cNvSpPr>
              <p:nvPr/>
            </p:nvSpPr>
            <p:spPr bwMode="auto">
              <a:xfrm>
                <a:off x="6911" y="1058"/>
                <a:ext cx="1852" cy="2032"/>
              </a:xfrm>
              <a:custGeom>
                <a:avLst/>
                <a:gdLst/>
                <a:ahLst/>
                <a:cxnLst>
                  <a:cxn ang="0">
                    <a:pos x="0" y="2031"/>
                  </a:cxn>
                  <a:cxn ang="0">
                    <a:pos x="7" y="1879"/>
                  </a:cxn>
                  <a:cxn ang="0">
                    <a:pos x="27" y="1728"/>
                  </a:cxn>
                  <a:cxn ang="0">
                    <a:pos x="59" y="1578"/>
                  </a:cxn>
                  <a:cxn ang="0">
                    <a:pos x="103" y="1430"/>
                  </a:cxn>
                  <a:cxn ang="0">
                    <a:pos x="159" y="1285"/>
                  </a:cxn>
                  <a:cxn ang="0">
                    <a:pos x="225" y="1145"/>
                  </a:cxn>
                  <a:cxn ang="0">
                    <a:pos x="300" y="1008"/>
                  </a:cxn>
                  <a:cxn ang="0">
                    <a:pos x="385" y="877"/>
                  </a:cxn>
                  <a:cxn ang="0">
                    <a:pos x="478" y="753"/>
                  </a:cxn>
                  <a:cxn ang="0">
                    <a:pos x="578" y="635"/>
                  </a:cxn>
                  <a:cxn ang="0">
                    <a:pos x="686" y="524"/>
                  </a:cxn>
                  <a:cxn ang="0">
                    <a:pos x="800" y="422"/>
                  </a:cxn>
                  <a:cxn ang="0">
                    <a:pos x="919" y="329"/>
                  </a:cxn>
                  <a:cxn ang="0">
                    <a:pos x="1043" y="247"/>
                  </a:cxn>
                  <a:cxn ang="0">
                    <a:pos x="1171" y="174"/>
                  </a:cxn>
                  <a:cxn ang="0">
                    <a:pos x="1303" y="113"/>
                  </a:cxn>
                  <a:cxn ang="0">
                    <a:pos x="1438" y="65"/>
                  </a:cxn>
                  <a:cxn ang="0">
                    <a:pos x="1574" y="29"/>
                  </a:cxn>
                  <a:cxn ang="0">
                    <a:pos x="1713" y="7"/>
                  </a:cxn>
                  <a:cxn ang="0">
                    <a:pos x="1851" y="0"/>
                  </a:cxn>
                </a:cxnLst>
                <a:rect l="0" t="0" r="r" b="b"/>
                <a:pathLst>
                  <a:path w="1852" h="2032">
                    <a:moveTo>
                      <a:pt x="0" y="2031"/>
                    </a:moveTo>
                    <a:lnTo>
                      <a:pt x="7" y="1879"/>
                    </a:lnTo>
                    <a:lnTo>
                      <a:pt x="27" y="1728"/>
                    </a:lnTo>
                    <a:lnTo>
                      <a:pt x="59" y="1578"/>
                    </a:lnTo>
                    <a:lnTo>
                      <a:pt x="103" y="1430"/>
                    </a:lnTo>
                    <a:lnTo>
                      <a:pt x="159" y="1285"/>
                    </a:lnTo>
                    <a:lnTo>
                      <a:pt x="225" y="1145"/>
                    </a:lnTo>
                    <a:lnTo>
                      <a:pt x="300" y="1008"/>
                    </a:lnTo>
                    <a:lnTo>
                      <a:pt x="385" y="877"/>
                    </a:lnTo>
                    <a:lnTo>
                      <a:pt x="478" y="753"/>
                    </a:lnTo>
                    <a:lnTo>
                      <a:pt x="578" y="635"/>
                    </a:lnTo>
                    <a:lnTo>
                      <a:pt x="686" y="524"/>
                    </a:lnTo>
                    <a:lnTo>
                      <a:pt x="800" y="422"/>
                    </a:lnTo>
                    <a:lnTo>
                      <a:pt x="919" y="329"/>
                    </a:lnTo>
                    <a:lnTo>
                      <a:pt x="1043" y="247"/>
                    </a:lnTo>
                    <a:lnTo>
                      <a:pt x="1171" y="174"/>
                    </a:lnTo>
                    <a:lnTo>
                      <a:pt x="1303" y="113"/>
                    </a:lnTo>
                    <a:lnTo>
                      <a:pt x="1438" y="65"/>
                    </a:lnTo>
                    <a:lnTo>
                      <a:pt x="1574" y="29"/>
                    </a:lnTo>
                    <a:lnTo>
                      <a:pt x="1713" y="7"/>
                    </a:lnTo>
                    <a:lnTo>
                      <a:pt x="1851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28" name="Picture 1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708" y="3516"/>
                <a:ext cx="1847" cy="1080"/>
              </a:xfrm>
              <a:prstGeom prst="rect">
                <a:avLst/>
              </a:prstGeom>
              <a:noFill/>
            </p:spPr>
          </p:pic>
        </p:grp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8608" y="2601"/>
              <a:ext cx="2211" cy="2572"/>
              <a:chOff x="8608" y="2601"/>
              <a:chExt cx="2211" cy="2572"/>
            </a:xfrm>
          </p:grpSpPr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8608" y="2601"/>
                <a:ext cx="2211" cy="2572"/>
              </a:xfrm>
              <a:custGeom>
                <a:avLst/>
                <a:gdLst/>
                <a:ahLst/>
                <a:cxnLst>
                  <a:cxn ang="0">
                    <a:pos x="0" y="369"/>
                  </a:cxn>
                  <a:cxn ang="0">
                    <a:pos x="11" y="280"/>
                  </a:cxn>
                  <a:cxn ang="0">
                    <a:pos x="41" y="199"/>
                  </a:cxn>
                  <a:cxn ang="0">
                    <a:pos x="89" y="129"/>
                  </a:cxn>
                  <a:cxn ang="0">
                    <a:pos x="151" y="71"/>
                  </a:cxn>
                  <a:cxn ang="0">
                    <a:pos x="225" y="29"/>
                  </a:cxn>
                  <a:cxn ang="0">
                    <a:pos x="309" y="5"/>
                  </a:cxn>
                  <a:cxn ang="0">
                    <a:pos x="369" y="0"/>
                  </a:cxn>
                  <a:cxn ang="0">
                    <a:pos x="1843" y="0"/>
                  </a:cxn>
                  <a:cxn ang="0">
                    <a:pos x="1873" y="1"/>
                  </a:cxn>
                  <a:cxn ang="0">
                    <a:pos x="1959" y="19"/>
                  </a:cxn>
                  <a:cxn ang="0">
                    <a:pos x="2037" y="55"/>
                  </a:cxn>
                  <a:cxn ang="0">
                    <a:pos x="2104" y="108"/>
                  </a:cxn>
                  <a:cxn ang="0">
                    <a:pos x="2156" y="175"/>
                  </a:cxn>
                  <a:cxn ang="0">
                    <a:pos x="2193" y="252"/>
                  </a:cxn>
                  <a:cxn ang="0">
                    <a:pos x="2210" y="338"/>
                  </a:cxn>
                  <a:cxn ang="0">
                    <a:pos x="2212" y="369"/>
                  </a:cxn>
                  <a:cxn ang="0">
                    <a:pos x="2212" y="2203"/>
                  </a:cxn>
                  <a:cxn ang="0">
                    <a:pos x="2210" y="2233"/>
                  </a:cxn>
                  <a:cxn ang="0">
                    <a:pos x="2193" y="2320"/>
                  </a:cxn>
                  <a:cxn ang="0">
                    <a:pos x="2156" y="2397"/>
                  </a:cxn>
                  <a:cxn ang="0">
                    <a:pos x="2104" y="2464"/>
                  </a:cxn>
                  <a:cxn ang="0">
                    <a:pos x="2037" y="2516"/>
                  </a:cxn>
                  <a:cxn ang="0">
                    <a:pos x="1959" y="2553"/>
                  </a:cxn>
                  <a:cxn ang="0">
                    <a:pos x="1873" y="2570"/>
                  </a:cxn>
                  <a:cxn ang="0">
                    <a:pos x="1843" y="2572"/>
                  </a:cxn>
                  <a:cxn ang="0">
                    <a:pos x="369" y="2572"/>
                  </a:cxn>
                  <a:cxn ang="0">
                    <a:pos x="280" y="2561"/>
                  </a:cxn>
                  <a:cxn ang="0">
                    <a:pos x="199" y="2531"/>
                  </a:cxn>
                  <a:cxn ang="0">
                    <a:pos x="129" y="2483"/>
                  </a:cxn>
                  <a:cxn ang="0">
                    <a:pos x="71" y="2421"/>
                  </a:cxn>
                  <a:cxn ang="0">
                    <a:pos x="29" y="2347"/>
                  </a:cxn>
                  <a:cxn ang="0">
                    <a:pos x="5" y="2263"/>
                  </a:cxn>
                  <a:cxn ang="0">
                    <a:pos x="0" y="2203"/>
                  </a:cxn>
                  <a:cxn ang="0">
                    <a:pos x="0" y="369"/>
                  </a:cxn>
                </a:cxnLst>
                <a:rect l="0" t="0" r="r" b="b"/>
                <a:pathLst>
                  <a:path w="2211" h="2572">
                    <a:moveTo>
                      <a:pt x="0" y="369"/>
                    </a:moveTo>
                    <a:lnTo>
                      <a:pt x="11" y="280"/>
                    </a:lnTo>
                    <a:lnTo>
                      <a:pt x="41" y="199"/>
                    </a:lnTo>
                    <a:lnTo>
                      <a:pt x="89" y="129"/>
                    </a:lnTo>
                    <a:lnTo>
                      <a:pt x="151" y="71"/>
                    </a:lnTo>
                    <a:lnTo>
                      <a:pt x="225" y="29"/>
                    </a:lnTo>
                    <a:lnTo>
                      <a:pt x="309" y="5"/>
                    </a:lnTo>
                    <a:lnTo>
                      <a:pt x="369" y="0"/>
                    </a:lnTo>
                    <a:lnTo>
                      <a:pt x="1843" y="0"/>
                    </a:lnTo>
                    <a:lnTo>
                      <a:pt x="1873" y="1"/>
                    </a:lnTo>
                    <a:lnTo>
                      <a:pt x="1959" y="19"/>
                    </a:lnTo>
                    <a:lnTo>
                      <a:pt x="2037" y="55"/>
                    </a:lnTo>
                    <a:lnTo>
                      <a:pt x="2104" y="108"/>
                    </a:lnTo>
                    <a:lnTo>
                      <a:pt x="2156" y="175"/>
                    </a:lnTo>
                    <a:lnTo>
                      <a:pt x="2193" y="252"/>
                    </a:lnTo>
                    <a:lnTo>
                      <a:pt x="2210" y="338"/>
                    </a:lnTo>
                    <a:lnTo>
                      <a:pt x="2212" y="369"/>
                    </a:lnTo>
                    <a:lnTo>
                      <a:pt x="2212" y="2203"/>
                    </a:lnTo>
                    <a:lnTo>
                      <a:pt x="2210" y="2233"/>
                    </a:lnTo>
                    <a:lnTo>
                      <a:pt x="2193" y="2320"/>
                    </a:lnTo>
                    <a:lnTo>
                      <a:pt x="2156" y="2397"/>
                    </a:lnTo>
                    <a:lnTo>
                      <a:pt x="2104" y="2464"/>
                    </a:lnTo>
                    <a:lnTo>
                      <a:pt x="2037" y="2516"/>
                    </a:lnTo>
                    <a:lnTo>
                      <a:pt x="1959" y="2553"/>
                    </a:lnTo>
                    <a:lnTo>
                      <a:pt x="1873" y="2570"/>
                    </a:lnTo>
                    <a:lnTo>
                      <a:pt x="1843" y="2572"/>
                    </a:lnTo>
                    <a:lnTo>
                      <a:pt x="369" y="2572"/>
                    </a:lnTo>
                    <a:lnTo>
                      <a:pt x="280" y="2561"/>
                    </a:lnTo>
                    <a:lnTo>
                      <a:pt x="199" y="2531"/>
                    </a:lnTo>
                    <a:lnTo>
                      <a:pt x="129" y="2483"/>
                    </a:lnTo>
                    <a:lnTo>
                      <a:pt x="71" y="2421"/>
                    </a:lnTo>
                    <a:lnTo>
                      <a:pt x="29" y="2347"/>
                    </a:lnTo>
                    <a:lnTo>
                      <a:pt x="5" y="2263"/>
                    </a:lnTo>
                    <a:lnTo>
                      <a:pt x="0" y="2203"/>
                    </a:lnTo>
                    <a:lnTo>
                      <a:pt x="0" y="369"/>
                    </a:lnTo>
                    <a:close/>
                  </a:path>
                </a:pathLst>
              </a:custGeom>
              <a:noFill/>
              <a:ln w="12700">
                <a:solidFill>
                  <a:srgbClr val="FF3333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8608" y="5378"/>
              <a:ext cx="2211" cy="2572"/>
              <a:chOff x="8608" y="5378"/>
              <a:chExt cx="2211" cy="2572"/>
            </a:xfrm>
          </p:grpSpPr>
          <p:sp>
            <p:nvSpPr>
              <p:cNvPr id="24" name="Freeform 15"/>
              <p:cNvSpPr>
                <a:spLocks/>
              </p:cNvSpPr>
              <p:nvPr/>
            </p:nvSpPr>
            <p:spPr bwMode="auto">
              <a:xfrm>
                <a:off x="8608" y="5378"/>
                <a:ext cx="2211" cy="2572"/>
              </a:xfrm>
              <a:custGeom>
                <a:avLst/>
                <a:gdLst/>
                <a:ahLst/>
                <a:cxnLst>
                  <a:cxn ang="0">
                    <a:pos x="0" y="369"/>
                  </a:cxn>
                  <a:cxn ang="0">
                    <a:pos x="11" y="280"/>
                  </a:cxn>
                  <a:cxn ang="0">
                    <a:pos x="41" y="200"/>
                  </a:cxn>
                  <a:cxn ang="0">
                    <a:pos x="89" y="129"/>
                  </a:cxn>
                  <a:cxn ang="0">
                    <a:pos x="151" y="71"/>
                  </a:cxn>
                  <a:cxn ang="0">
                    <a:pos x="225" y="29"/>
                  </a:cxn>
                  <a:cxn ang="0">
                    <a:pos x="309" y="5"/>
                  </a:cxn>
                  <a:cxn ang="0">
                    <a:pos x="369" y="0"/>
                  </a:cxn>
                  <a:cxn ang="0">
                    <a:pos x="1843" y="0"/>
                  </a:cxn>
                  <a:cxn ang="0">
                    <a:pos x="1873" y="2"/>
                  </a:cxn>
                  <a:cxn ang="0">
                    <a:pos x="1959" y="19"/>
                  </a:cxn>
                  <a:cxn ang="0">
                    <a:pos x="2037" y="56"/>
                  </a:cxn>
                  <a:cxn ang="0">
                    <a:pos x="2104" y="108"/>
                  </a:cxn>
                  <a:cxn ang="0">
                    <a:pos x="2156" y="175"/>
                  </a:cxn>
                  <a:cxn ang="0">
                    <a:pos x="2193" y="252"/>
                  </a:cxn>
                  <a:cxn ang="0">
                    <a:pos x="2210" y="339"/>
                  </a:cxn>
                  <a:cxn ang="0">
                    <a:pos x="2212" y="369"/>
                  </a:cxn>
                  <a:cxn ang="0">
                    <a:pos x="2212" y="2203"/>
                  </a:cxn>
                  <a:cxn ang="0">
                    <a:pos x="2210" y="2234"/>
                  </a:cxn>
                  <a:cxn ang="0">
                    <a:pos x="2193" y="2320"/>
                  </a:cxn>
                  <a:cxn ang="0">
                    <a:pos x="2156" y="2398"/>
                  </a:cxn>
                  <a:cxn ang="0">
                    <a:pos x="2104" y="2464"/>
                  </a:cxn>
                  <a:cxn ang="0">
                    <a:pos x="2037" y="2517"/>
                  </a:cxn>
                  <a:cxn ang="0">
                    <a:pos x="1959" y="2553"/>
                  </a:cxn>
                  <a:cxn ang="0">
                    <a:pos x="1873" y="2571"/>
                  </a:cxn>
                  <a:cxn ang="0">
                    <a:pos x="1843" y="2572"/>
                  </a:cxn>
                  <a:cxn ang="0">
                    <a:pos x="369" y="2572"/>
                  </a:cxn>
                  <a:cxn ang="0">
                    <a:pos x="280" y="2561"/>
                  </a:cxn>
                  <a:cxn ang="0">
                    <a:pos x="199" y="2531"/>
                  </a:cxn>
                  <a:cxn ang="0">
                    <a:pos x="129" y="2483"/>
                  </a:cxn>
                  <a:cxn ang="0">
                    <a:pos x="71" y="2421"/>
                  </a:cxn>
                  <a:cxn ang="0">
                    <a:pos x="29" y="2347"/>
                  </a:cxn>
                  <a:cxn ang="0">
                    <a:pos x="5" y="2263"/>
                  </a:cxn>
                  <a:cxn ang="0">
                    <a:pos x="0" y="2203"/>
                  </a:cxn>
                  <a:cxn ang="0">
                    <a:pos x="0" y="369"/>
                  </a:cxn>
                </a:cxnLst>
                <a:rect l="0" t="0" r="r" b="b"/>
                <a:pathLst>
                  <a:path w="2211" h="2572">
                    <a:moveTo>
                      <a:pt x="0" y="369"/>
                    </a:moveTo>
                    <a:lnTo>
                      <a:pt x="11" y="280"/>
                    </a:lnTo>
                    <a:lnTo>
                      <a:pt x="41" y="200"/>
                    </a:lnTo>
                    <a:lnTo>
                      <a:pt x="89" y="129"/>
                    </a:lnTo>
                    <a:lnTo>
                      <a:pt x="151" y="71"/>
                    </a:lnTo>
                    <a:lnTo>
                      <a:pt x="225" y="29"/>
                    </a:lnTo>
                    <a:lnTo>
                      <a:pt x="309" y="5"/>
                    </a:lnTo>
                    <a:lnTo>
                      <a:pt x="369" y="0"/>
                    </a:lnTo>
                    <a:lnTo>
                      <a:pt x="1843" y="0"/>
                    </a:lnTo>
                    <a:lnTo>
                      <a:pt x="1873" y="2"/>
                    </a:lnTo>
                    <a:lnTo>
                      <a:pt x="1959" y="19"/>
                    </a:lnTo>
                    <a:lnTo>
                      <a:pt x="2037" y="56"/>
                    </a:lnTo>
                    <a:lnTo>
                      <a:pt x="2104" y="108"/>
                    </a:lnTo>
                    <a:lnTo>
                      <a:pt x="2156" y="175"/>
                    </a:lnTo>
                    <a:lnTo>
                      <a:pt x="2193" y="252"/>
                    </a:lnTo>
                    <a:lnTo>
                      <a:pt x="2210" y="339"/>
                    </a:lnTo>
                    <a:lnTo>
                      <a:pt x="2212" y="369"/>
                    </a:lnTo>
                    <a:lnTo>
                      <a:pt x="2212" y="2203"/>
                    </a:lnTo>
                    <a:lnTo>
                      <a:pt x="2210" y="2234"/>
                    </a:lnTo>
                    <a:lnTo>
                      <a:pt x="2193" y="2320"/>
                    </a:lnTo>
                    <a:lnTo>
                      <a:pt x="2156" y="2398"/>
                    </a:lnTo>
                    <a:lnTo>
                      <a:pt x="2104" y="2464"/>
                    </a:lnTo>
                    <a:lnTo>
                      <a:pt x="2037" y="2517"/>
                    </a:lnTo>
                    <a:lnTo>
                      <a:pt x="1959" y="2553"/>
                    </a:lnTo>
                    <a:lnTo>
                      <a:pt x="1873" y="2571"/>
                    </a:lnTo>
                    <a:lnTo>
                      <a:pt x="1843" y="2572"/>
                    </a:lnTo>
                    <a:lnTo>
                      <a:pt x="369" y="2572"/>
                    </a:lnTo>
                    <a:lnTo>
                      <a:pt x="280" y="2561"/>
                    </a:lnTo>
                    <a:lnTo>
                      <a:pt x="199" y="2531"/>
                    </a:lnTo>
                    <a:lnTo>
                      <a:pt x="129" y="2483"/>
                    </a:lnTo>
                    <a:lnTo>
                      <a:pt x="71" y="2421"/>
                    </a:lnTo>
                    <a:lnTo>
                      <a:pt x="29" y="2347"/>
                    </a:lnTo>
                    <a:lnTo>
                      <a:pt x="5" y="2263"/>
                    </a:lnTo>
                    <a:lnTo>
                      <a:pt x="0" y="2203"/>
                    </a:lnTo>
                    <a:lnTo>
                      <a:pt x="0" y="369"/>
                    </a:lnTo>
                    <a:close/>
                  </a:path>
                </a:pathLst>
              </a:custGeom>
              <a:noFill/>
              <a:ln w="12700">
                <a:solidFill>
                  <a:srgbClr val="FF3333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25" name="Picture 1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818" y="6205"/>
                <a:ext cx="1748" cy="1339"/>
              </a:xfrm>
              <a:prstGeom prst="rect">
                <a:avLst/>
              </a:prstGeom>
              <a:noFill/>
            </p:spPr>
          </p:pic>
        </p:grpSp>
        <p:grpSp>
          <p:nvGrpSpPr>
            <p:cNvPr id="11" name="Group 17"/>
            <p:cNvGrpSpPr>
              <a:grpSpLocks/>
            </p:cNvGrpSpPr>
            <p:nvPr/>
          </p:nvGrpSpPr>
          <p:grpSpPr bwMode="auto">
            <a:xfrm>
              <a:off x="6911" y="4761"/>
              <a:ext cx="1852" cy="2032"/>
              <a:chOff x="6911" y="4761"/>
              <a:chExt cx="1852" cy="2032"/>
            </a:xfrm>
          </p:grpSpPr>
          <p:sp>
            <p:nvSpPr>
              <p:cNvPr id="22" name="Freeform 18"/>
              <p:cNvSpPr>
                <a:spLocks/>
              </p:cNvSpPr>
              <p:nvPr/>
            </p:nvSpPr>
            <p:spPr bwMode="auto">
              <a:xfrm>
                <a:off x="6911" y="4761"/>
                <a:ext cx="1852" cy="20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152"/>
                  </a:cxn>
                  <a:cxn ang="0">
                    <a:pos x="27" y="304"/>
                  </a:cxn>
                  <a:cxn ang="0">
                    <a:pos x="59" y="454"/>
                  </a:cxn>
                  <a:cxn ang="0">
                    <a:pos x="103" y="602"/>
                  </a:cxn>
                  <a:cxn ang="0">
                    <a:pos x="159" y="746"/>
                  </a:cxn>
                  <a:cxn ang="0">
                    <a:pos x="225" y="887"/>
                  </a:cxn>
                  <a:cxn ang="0">
                    <a:pos x="300" y="1023"/>
                  </a:cxn>
                  <a:cxn ang="0">
                    <a:pos x="385" y="1154"/>
                  </a:cxn>
                  <a:cxn ang="0">
                    <a:pos x="478" y="1279"/>
                  </a:cxn>
                  <a:cxn ang="0">
                    <a:pos x="578" y="1397"/>
                  </a:cxn>
                  <a:cxn ang="0">
                    <a:pos x="686" y="1507"/>
                  </a:cxn>
                  <a:cxn ang="0">
                    <a:pos x="800" y="1609"/>
                  </a:cxn>
                  <a:cxn ang="0">
                    <a:pos x="919" y="1702"/>
                  </a:cxn>
                  <a:cxn ang="0">
                    <a:pos x="1043" y="1785"/>
                  </a:cxn>
                  <a:cxn ang="0">
                    <a:pos x="1171" y="1857"/>
                  </a:cxn>
                  <a:cxn ang="0">
                    <a:pos x="1303" y="1918"/>
                  </a:cxn>
                  <a:cxn ang="0">
                    <a:pos x="1438" y="1967"/>
                  </a:cxn>
                  <a:cxn ang="0">
                    <a:pos x="1574" y="2002"/>
                  </a:cxn>
                  <a:cxn ang="0">
                    <a:pos x="1713" y="2024"/>
                  </a:cxn>
                  <a:cxn ang="0">
                    <a:pos x="1851" y="2032"/>
                  </a:cxn>
                </a:cxnLst>
                <a:rect l="0" t="0" r="r" b="b"/>
                <a:pathLst>
                  <a:path w="1852" h="2032">
                    <a:moveTo>
                      <a:pt x="0" y="0"/>
                    </a:moveTo>
                    <a:lnTo>
                      <a:pt x="7" y="152"/>
                    </a:lnTo>
                    <a:lnTo>
                      <a:pt x="27" y="304"/>
                    </a:lnTo>
                    <a:lnTo>
                      <a:pt x="59" y="454"/>
                    </a:lnTo>
                    <a:lnTo>
                      <a:pt x="103" y="602"/>
                    </a:lnTo>
                    <a:lnTo>
                      <a:pt x="159" y="746"/>
                    </a:lnTo>
                    <a:lnTo>
                      <a:pt x="225" y="887"/>
                    </a:lnTo>
                    <a:lnTo>
                      <a:pt x="300" y="1023"/>
                    </a:lnTo>
                    <a:lnTo>
                      <a:pt x="385" y="1154"/>
                    </a:lnTo>
                    <a:lnTo>
                      <a:pt x="478" y="1279"/>
                    </a:lnTo>
                    <a:lnTo>
                      <a:pt x="578" y="1397"/>
                    </a:lnTo>
                    <a:lnTo>
                      <a:pt x="686" y="1507"/>
                    </a:lnTo>
                    <a:lnTo>
                      <a:pt x="800" y="1609"/>
                    </a:lnTo>
                    <a:lnTo>
                      <a:pt x="919" y="1702"/>
                    </a:lnTo>
                    <a:lnTo>
                      <a:pt x="1043" y="1785"/>
                    </a:lnTo>
                    <a:lnTo>
                      <a:pt x="1171" y="1857"/>
                    </a:lnTo>
                    <a:lnTo>
                      <a:pt x="1303" y="1918"/>
                    </a:lnTo>
                    <a:lnTo>
                      <a:pt x="1438" y="1967"/>
                    </a:lnTo>
                    <a:lnTo>
                      <a:pt x="1574" y="2002"/>
                    </a:lnTo>
                    <a:lnTo>
                      <a:pt x="1713" y="2024"/>
                    </a:lnTo>
                    <a:lnTo>
                      <a:pt x="1851" y="2032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23" name="Picture 19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032" y="1360"/>
                <a:ext cx="3240" cy="2482"/>
              </a:xfrm>
              <a:prstGeom prst="rect">
                <a:avLst/>
              </a:prstGeom>
              <a:noFill/>
            </p:spPr>
          </p:pic>
        </p:grpSp>
        <p:grpSp>
          <p:nvGrpSpPr>
            <p:cNvPr id="12" name="Group 20"/>
            <p:cNvGrpSpPr>
              <a:grpSpLocks/>
            </p:cNvGrpSpPr>
            <p:nvPr/>
          </p:nvGrpSpPr>
          <p:grpSpPr bwMode="auto">
            <a:xfrm>
              <a:off x="2282" y="646"/>
              <a:ext cx="2674" cy="509"/>
              <a:chOff x="2282" y="646"/>
              <a:chExt cx="2674" cy="509"/>
            </a:xfrm>
          </p:grpSpPr>
          <p:sp>
            <p:nvSpPr>
              <p:cNvPr id="21" name="Freeform 21"/>
              <p:cNvSpPr>
                <a:spLocks/>
              </p:cNvSpPr>
              <p:nvPr/>
            </p:nvSpPr>
            <p:spPr bwMode="auto">
              <a:xfrm>
                <a:off x="2282" y="646"/>
                <a:ext cx="2674" cy="509"/>
              </a:xfrm>
              <a:custGeom>
                <a:avLst/>
                <a:gdLst/>
                <a:ahLst/>
                <a:cxnLst>
                  <a:cxn ang="0">
                    <a:pos x="0" y="85"/>
                  </a:cxn>
                  <a:cxn ang="0">
                    <a:pos x="25" y="25"/>
                  </a:cxn>
                  <a:cxn ang="0">
                    <a:pos x="85" y="0"/>
                  </a:cxn>
                  <a:cxn ang="0">
                    <a:pos x="2589" y="0"/>
                  </a:cxn>
                  <a:cxn ang="0">
                    <a:pos x="2649" y="25"/>
                  </a:cxn>
                  <a:cxn ang="0">
                    <a:pos x="2674" y="85"/>
                  </a:cxn>
                  <a:cxn ang="0">
                    <a:pos x="2674" y="425"/>
                  </a:cxn>
                  <a:cxn ang="0">
                    <a:pos x="2650" y="485"/>
                  </a:cxn>
                  <a:cxn ang="0">
                    <a:pos x="2590" y="510"/>
                  </a:cxn>
                  <a:cxn ang="0">
                    <a:pos x="85" y="510"/>
                  </a:cxn>
                  <a:cxn ang="0">
                    <a:pos x="62" y="507"/>
                  </a:cxn>
                  <a:cxn ang="0">
                    <a:pos x="12" y="468"/>
                  </a:cxn>
                  <a:cxn ang="0">
                    <a:pos x="0" y="85"/>
                  </a:cxn>
                </a:cxnLst>
                <a:rect l="0" t="0" r="r" b="b"/>
                <a:pathLst>
                  <a:path w="2674" h="509">
                    <a:moveTo>
                      <a:pt x="0" y="85"/>
                    </a:moveTo>
                    <a:lnTo>
                      <a:pt x="25" y="25"/>
                    </a:lnTo>
                    <a:lnTo>
                      <a:pt x="85" y="0"/>
                    </a:lnTo>
                    <a:lnTo>
                      <a:pt x="2589" y="0"/>
                    </a:lnTo>
                    <a:lnTo>
                      <a:pt x="2649" y="25"/>
                    </a:lnTo>
                    <a:lnTo>
                      <a:pt x="2674" y="85"/>
                    </a:lnTo>
                    <a:lnTo>
                      <a:pt x="2674" y="425"/>
                    </a:lnTo>
                    <a:lnTo>
                      <a:pt x="2650" y="485"/>
                    </a:lnTo>
                    <a:lnTo>
                      <a:pt x="2590" y="510"/>
                    </a:lnTo>
                    <a:lnTo>
                      <a:pt x="85" y="510"/>
                    </a:lnTo>
                    <a:lnTo>
                      <a:pt x="62" y="507"/>
                    </a:lnTo>
                    <a:lnTo>
                      <a:pt x="12" y="468"/>
                    </a:lnTo>
                    <a:lnTo>
                      <a:pt x="0" y="85"/>
                    </a:lnTo>
                    <a:close/>
                  </a:path>
                </a:pathLst>
              </a:custGeom>
              <a:noFill/>
              <a:ln w="19050">
                <a:solidFill>
                  <a:srgbClr val="EF3E3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3" name="Group 22"/>
            <p:cNvGrpSpPr>
              <a:grpSpLocks/>
            </p:cNvGrpSpPr>
            <p:nvPr/>
          </p:nvGrpSpPr>
          <p:grpSpPr bwMode="auto">
            <a:xfrm>
              <a:off x="2282" y="4658"/>
              <a:ext cx="2674" cy="509"/>
              <a:chOff x="2282" y="4658"/>
              <a:chExt cx="2674" cy="509"/>
            </a:xfrm>
          </p:grpSpPr>
          <p:sp>
            <p:nvSpPr>
              <p:cNvPr id="19" name="Freeform 23"/>
              <p:cNvSpPr>
                <a:spLocks/>
              </p:cNvSpPr>
              <p:nvPr/>
            </p:nvSpPr>
            <p:spPr bwMode="auto">
              <a:xfrm>
                <a:off x="2282" y="4658"/>
                <a:ext cx="2674" cy="509"/>
              </a:xfrm>
              <a:custGeom>
                <a:avLst/>
                <a:gdLst/>
                <a:ahLst/>
                <a:cxnLst>
                  <a:cxn ang="0">
                    <a:pos x="0" y="85"/>
                  </a:cxn>
                  <a:cxn ang="0">
                    <a:pos x="25" y="25"/>
                  </a:cxn>
                  <a:cxn ang="0">
                    <a:pos x="85" y="0"/>
                  </a:cxn>
                  <a:cxn ang="0">
                    <a:pos x="2589" y="0"/>
                  </a:cxn>
                  <a:cxn ang="0">
                    <a:pos x="2649" y="25"/>
                  </a:cxn>
                  <a:cxn ang="0">
                    <a:pos x="2674" y="85"/>
                  </a:cxn>
                  <a:cxn ang="0">
                    <a:pos x="2674" y="425"/>
                  </a:cxn>
                  <a:cxn ang="0">
                    <a:pos x="2650" y="485"/>
                  </a:cxn>
                  <a:cxn ang="0">
                    <a:pos x="2590" y="510"/>
                  </a:cxn>
                  <a:cxn ang="0">
                    <a:pos x="85" y="510"/>
                  </a:cxn>
                  <a:cxn ang="0">
                    <a:pos x="62" y="507"/>
                  </a:cxn>
                  <a:cxn ang="0">
                    <a:pos x="12" y="468"/>
                  </a:cxn>
                  <a:cxn ang="0">
                    <a:pos x="0" y="85"/>
                  </a:cxn>
                </a:cxnLst>
                <a:rect l="0" t="0" r="r" b="b"/>
                <a:pathLst>
                  <a:path w="2674" h="509">
                    <a:moveTo>
                      <a:pt x="0" y="85"/>
                    </a:moveTo>
                    <a:lnTo>
                      <a:pt x="25" y="25"/>
                    </a:lnTo>
                    <a:lnTo>
                      <a:pt x="85" y="0"/>
                    </a:lnTo>
                    <a:lnTo>
                      <a:pt x="2589" y="0"/>
                    </a:lnTo>
                    <a:lnTo>
                      <a:pt x="2649" y="25"/>
                    </a:lnTo>
                    <a:lnTo>
                      <a:pt x="2674" y="85"/>
                    </a:lnTo>
                    <a:lnTo>
                      <a:pt x="2674" y="425"/>
                    </a:lnTo>
                    <a:lnTo>
                      <a:pt x="2650" y="485"/>
                    </a:lnTo>
                    <a:lnTo>
                      <a:pt x="2590" y="510"/>
                    </a:lnTo>
                    <a:lnTo>
                      <a:pt x="85" y="510"/>
                    </a:lnTo>
                    <a:lnTo>
                      <a:pt x="62" y="507"/>
                    </a:lnTo>
                    <a:lnTo>
                      <a:pt x="12" y="468"/>
                    </a:lnTo>
                    <a:lnTo>
                      <a:pt x="0" y="85"/>
                    </a:lnTo>
                    <a:close/>
                  </a:path>
                </a:pathLst>
              </a:custGeom>
              <a:noFill/>
              <a:ln w="19050">
                <a:solidFill>
                  <a:srgbClr val="EF3E3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20" name="Picture 24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063" y="5490"/>
                <a:ext cx="3211" cy="2304"/>
              </a:xfrm>
              <a:prstGeom prst="rect">
                <a:avLst/>
              </a:prstGeom>
              <a:noFill/>
            </p:spPr>
          </p:pic>
        </p:grpSp>
        <p:grpSp>
          <p:nvGrpSpPr>
            <p:cNvPr id="14" name="Group 25"/>
            <p:cNvGrpSpPr>
              <a:grpSpLocks/>
            </p:cNvGrpSpPr>
            <p:nvPr/>
          </p:nvGrpSpPr>
          <p:grpSpPr bwMode="auto">
            <a:xfrm>
              <a:off x="1665" y="-280"/>
              <a:ext cx="3805" cy="8230"/>
              <a:chOff x="1665" y="-280"/>
              <a:chExt cx="3805" cy="8230"/>
            </a:xfrm>
          </p:grpSpPr>
          <p:sp>
            <p:nvSpPr>
              <p:cNvPr id="17" name="Freeform 26"/>
              <p:cNvSpPr>
                <a:spLocks/>
              </p:cNvSpPr>
              <p:nvPr/>
            </p:nvSpPr>
            <p:spPr bwMode="auto">
              <a:xfrm>
                <a:off x="1665" y="-280"/>
                <a:ext cx="3805" cy="8230"/>
              </a:xfrm>
              <a:custGeom>
                <a:avLst/>
                <a:gdLst/>
                <a:ahLst/>
                <a:cxnLst>
                  <a:cxn ang="0">
                    <a:pos x="0" y="635"/>
                  </a:cxn>
                  <a:cxn ang="0">
                    <a:pos x="8" y="532"/>
                  </a:cxn>
                  <a:cxn ang="0">
                    <a:pos x="32" y="434"/>
                  </a:cxn>
                  <a:cxn ang="0">
                    <a:pos x="71" y="343"/>
                  </a:cxn>
                  <a:cxn ang="0">
                    <a:pos x="122" y="260"/>
                  </a:cxn>
                  <a:cxn ang="0">
                    <a:pos x="186" y="186"/>
                  </a:cxn>
                  <a:cxn ang="0">
                    <a:pos x="259" y="123"/>
                  </a:cxn>
                  <a:cxn ang="0">
                    <a:pos x="343" y="71"/>
                  </a:cxn>
                  <a:cxn ang="0">
                    <a:pos x="434" y="33"/>
                  </a:cxn>
                  <a:cxn ang="0">
                    <a:pos x="531" y="9"/>
                  </a:cxn>
                  <a:cxn ang="0">
                    <a:pos x="634" y="0"/>
                  </a:cxn>
                  <a:cxn ang="0">
                    <a:pos x="3171" y="0"/>
                  </a:cxn>
                  <a:cxn ang="0">
                    <a:pos x="3223" y="2"/>
                  </a:cxn>
                  <a:cxn ang="0">
                    <a:pos x="3274" y="9"/>
                  </a:cxn>
                  <a:cxn ang="0">
                    <a:pos x="3371" y="33"/>
                  </a:cxn>
                  <a:cxn ang="0">
                    <a:pos x="3462" y="71"/>
                  </a:cxn>
                  <a:cxn ang="0">
                    <a:pos x="3546" y="123"/>
                  </a:cxn>
                  <a:cxn ang="0">
                    <a:pos x="3619" y="186"/>
                  </a:cxn>
                  <a:cxn ang="0">
                    <a:pos x="3683" y="260"/>
                  </a:cxn>
                  <a:cxn ang="0">
                    <a:pos x="3734" y="343"/>
                  </a:cxn>
                  <a:cxn ang="0">
                    <a:pos x="3773" y="434"/>
                  </a:cxn>
                  <a:cxn ang="0">
                    <a:pos x="3797" y="532"/>
                  </a:cxn>
                  <a:cxn ang="0">
                    <a:pos x="3805" y="635"/>
                  </a:cxn>
                  <a:cxn ang="0">
                    <a:pos x="3805" y="7596"/>
                  </a:cxn>
                  <a:cxn ang="0">
                    <a:pos x="3803" y="7648"/>
                  </a:cxn>
                  <a:cxn ang="0">
                    <a:pos x="3797" y="7699"/>
                  </a:cxn>
                  <a:cxn ang="0">
                    <a:pos x="3773" y="7796"/>
                  </a:cxn>
                  <a:cxn ang="0">
                    <a:pos x="3734" y="7887"/>
                  </a:cxn>
                  <a:cxn ang="0">
                    <a:pos x="3683" y="7971"/>
                  </a:cxn>
                  <a:cxn ang="0">
                    <a:pos x="3619" y="8044"/>
                  </a:cxn>
                  <a:cxn ang="0">
                    <a:pos x="3546" y="8108"/>
                  </a:cxn>
                  <a:cxn ang="0">
                    <a:pos x="3462" y="8159"/>
                  </a:cxn>
                  <a:cxn ang="0">
                    <a:pos x="3371" y="8198"/>
                  </a:cxn>
                  <a:cxn ang="0">
                    <a:pos x="3274" y="8222"/>
                  </a:cxn>
                  <a:cxn ang="0">
                    <a:pos x="3171" y="8230"/>
                  </a:cxn>
                  <a:cxn ang="0">
                    <a:pos x="634" y="8230"/>
                  </a:cxn>
                  <a:cxn ang="0">
                    <a:pos x="582" y="8228"/>
                  </a:cxn>
                  <a:cxn ang="0">
                    <a:pos x="531" y="8222"/>
                  </a:cxn>
                  <a:cxn ang="0">
                    <a:pos x="434" y="8198"/>
                  </a:cxn>
                  <a:cxn ang="0">
                    <a:pos x="343" y="8159"/>
                  </a:cxn>
                  <a:cxn ang="0">
                    <a:pos x="259" y="8108"/>
                  </a:cxn>
                  <a:cxn ang="0">
                    <a:pos x="186" y="8044"/>
                  </a:cxn>
                  <a:cxn ang="0">
                    <a:pos x="122" y="7971"/>
                  </a:cxn>
                  <a:cxn ang="0">
                    <a:pos x="71" y="7887"/>
                  </a:cxn>
                  <a:cxn ang="0">
                    <a:pos x="32" y="7796"/>
                  </a:cxn>
                  <a:cxn ang="0">
                    <a:pos x="8" y="7699"/>
                  </a:cxn>
                  <a:cxn ang="0">
                    <a:pos x="0" y="7596"/>
                  </a:cxn>
                  <a:cxn ang="0">
                    <a:pos x="0" y="635"/>
                  </a:cxn>
                </a:cxnLst>
                <a:rect l="0" t="0" r="r" b="b"/>
                <a:pathLst>
                  <a:path w="3805" h="8230">
                    <a:moveTo>
                      <a:pt x="0" y="635"/>
                    </a:moveTo>
                    <a:lnTo>
                      <a:pt x="8" y="532"/>
                    </a:lnTo>
                    <a:lnTo>
                      <a:pt x="32" y="434"/>
                    </a:lnTo>
                    <a:lnTo>
                      <a:pt x="71" y="343"/>
                    </a:lnTo>
                    <a:lnTo>
                      <a:pt x="122" y="260"/>
                    </a:lnTo>
                    <a:lnTo>
                      <a:pt x="186" y="186"/>
                    </a:lnTo>
                    <a:lnTo>
                      <a:pt x="259" y="123"/>
                    </a:lnTo>
                    <a:lnTo>
                      <a:pt x="343" y="71"/>
                    </a:lnTo>
                    <a:lnTo>
                      <a:pt x="434" y="33"/>
                    </a:lnTo>
                    <a:lnTo>
                      <a:pt x="531" y="9"/>
                    </a:lnTo>
                    <a:lnTo>
                      <a:pt x="634" y="0"/>
                    </a:lnTo>
                    <a:lnTo>
                      <a:pt x="3171" y="0"/>
                    </a:lnTo>
                    <a:lnTo>
                      <a:pt x="3223" y="2"/>
                    </a:lnTo>
                    <a:lnTo>
                      <a:pt x="3274" y="9"/>
                    </a:lnTo>
                    <a:lnTo>
                      <a:pt x="3371" y="33"/>
                    </a:lnTo>
                    <a:lnTo>
                      <a:pt x="3462" y="71"/>
                    </a:lnTo>
                    <a:lnTo>
                      <a:pt x="3546" y="123"/>
                    </a:lnTo>
                    <a:lnTo>
                      <a:pt x="3619" y="186"/>
                    </a:lnTo>
                    <a:lnTo>
                      <a:pt x="3683" y="260"/>
                    </a:lnTo>
                    <a:lnTo>
                      <a:pt x="3734" y="343"/>
                    </a:lnTo>
                    <a:lnTo>
                      <a:pt x="3773" y="434"/>
                    </a:lnTo>
                    <a:lnTo>
                      <a:pt x="3797" y="532"/>
                    </a:lnTo>
                    <a:lnTo>
                      <a:pt x="3805" y="635"/>
                    </a:lnTo>
                    <a:lnTo>
                      <a:pt x="3805" y="7596"/>
                    </a:lnTo>
                    <a:lnTo>
                      <a:pt x="3803" y="7648"/>
                    </a:lnTo>
                    <a:lnTo>
                      <a:pt x="3797" y="7699"/>
                    </a:lnTo>
                    <a:lnTo>
                      <a:pt x="3773" y="7796"/>
                    </a:lnTo>
                    <a:lnTo>
                      <a:pt x="3734" y="7887"/>
                    </a:lnTo>
                    <a:lnTo>
                      <a:pt x="3683" y="7971"/>
                    </a:lnTo>
                    <a:lnTo>
                      <a:pt x="3619" y="8044"/>
                    </a:lnTo>
                    <a:lnTo>
                      <a:pt x="3546" y="8108"/>
                    </a:lnTo>
                    <a:lnTo>
                      <a:pt x="3462" y="8159"/>
                    </a:lnTo>
                    <a:lnTo>
                      <a:pt x="3371" y="8198"/>
                    </a:lnTo>
                    <a:lnTo>
                      <a:pt x="3274" y="8222"/>
                    </a:lnTo>
                    <a:lnTo>
                      <a:pt x="3171" y="8230"/>
                    </a:lnTo>
                    <a:lnTo>
                      <a:pt x="634" y="8230"/>
                    </a:lnTo>
                    <a:lnTo>
                      <a:pt x="582" y="8228"/>
                    </a:lnTo>
                    <a:lnTo>
                      <a:pt x="531" y="8222"/>
                    </a:lnTo>
                    <a:lnTo>
                      <a:pt x="434" y="8198"/>
                    </a:lnTo>
                    <a:lnTo>
                      <a:pt x="343" y="8159"/>
                    </a:lnTo>
                    <a:lnTo>
                      <a:pt x="259" y="8108"/>
                    </a:lnTo>
                    <a:lnTo>
                      <a:pt x="186" y="8044"/>
                    </a:lnTo>
                    <a:lnTo>
                      <a:pt x="122" y="7971"/>
                    </a:lnTo>
                    <a:lnTo>
                      <a:pt x="71" y="7887"/>
                    </a:lnTo>
                    <a:lnTo>
                      <a:pt x="32" y="7796"/>
                    </a:lnTo>
                    <a:lnTo>
                      <a:pt x="8" y="7699"/>
                    </a:lnTo>
                    <a:lnTo>
                      <a:pt x="0" y="7596"/>
                    </a:lnTo>
                    <a:lnTo>
                      <a:pt x="0" y="635"/>
                    </a:lnTo>
                    <a:close/>
                  </a:path>
                </a:pathLst>
              </a:custGeom>
              <a:noFill/>
              <a:ln w="12700">
                <a:solidFill>
                  <a:srgbClr val="FF3333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18" name="Picture 2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764" y="3026"/>
                <a:ext cx="1337" cy="1692"/>
              </a:xfrm>
              <a:prstGeom prst="rect">
                <a:avLst/>
              </a:prstGeom>
              <a:noFill/>
            </p:spPr>
          </p:pic>
        </p:grpSp>
        <p:grpSp>
          <p:nvGrpSpPr>
            <p:cNvPr id="15" name="Group 28"/>
            <p:cNvGrpSpPr>
              <a:grpSpLocks/>
            </p:cNvGrpSpPr>
            <p:nvPr/>
          </p:nvGrpSpPr>
          <p:grpSpPr bwMode="auto">
            <a:xfrm>
              <a:off x="7734" y="4144"/>
              <a:ext cx="1029" cy="2"/>
              <a:chOff x="7734" y="4144"/>
              <a:chExt cx="1029" cy="2"/>
            </a:xfrm>
          </p:grpSpPr>
          <p:sp>
            <p:nvSpPr>
              <p:cNvPr id="16" name="Freeform 29"/>
              <p:cNvSpPr>
                <a:spLocks/>
              </p:cNvSpPr>
              <p:nvPr/>
            </p:nvSpPr>
            <p:spPr bwMode="auto">
              <a:xfrm>
                <a:off x="7734" y="4144"/>
                <a:ext cx="1029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28" y="0"/>
                  </a:cxn>
                </a:cxnLst>
                <a:rect l="0" t="0" r="r" b="b"/>
                <a:pathLst>
                  <a:path w="1029">
                    <a:moveTo>
                      <a:pt x="0" y="0"/>
                    </a:moveTo>
                    <a:lnTo>
                      <a:pt x="1028" y="0"/>
                    </a:ln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33" name="Group 30"/>
          <p:cNvGrpSpPr>
            <a:grpSpLocks noGrp="1"/>
          </p:cNvGrpSpPr>
          <p:nvPr/>
        </p:nvGrpSpPr>
        <p:grpSpPr bwMode="auto">
          <a:xfrm>
            <a:off x="5657198" y="226208"/>
            <a:ext cx="3019258" cy="4493789"/>
            <a:chOff x="11067" y="2292"/>
            <a:chExt cx="4288" cy="8249"/>
          </a:xfrm>
        </p:grpSpPr>
        <p:pic>
          <p:nvPicPr>
            <p:cNvPr id="34" name="Picture 3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1766" y="8069"/>
              <a:ext cx="913" cy="874"/>
            </a:xfrm>
            <a:prstGeom prst="rect">
              <a:avLst/>
            </a:prstGeom>
            <a:noFill/>
          </p:spPr>
        </p:pic>
        <p:pic>
          <p:nvPicPr>
            <p:cNvPr id="35" name="Picture 3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4119" y="8173"/>
              <a:ext cx="924" cy="669"/>
            </a:xfrm>
            <a:prstGeom prst="rect">
              <a:avLst/>
            </a:prstGeom>
            <a:noFill/>
          </p:spPr>
        </p:pic>
        <p:pic>
          <p:nvPicPr>
            <p:cNvPr id="36" name="Picture 3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2782" y="8121"/>
              <a:ext cx="1093" cy="874"/>
            </a:xfrm>
            <a:prstGeom prst="rect">
              <a:avLst/>
            </a:prstGeom>
            <a:noFill/>
          </p:spPr>
        </p:pic>
        <p:pic>
          <p:nvPicPr>
            <p:cNvPr id="37" name="Picture 3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1541" y="3949"/>
              <a:ext cx="1439" cy="1125"/>
            </a:xfrm>
            <a:prstGeom prst="rect">
              <a:avLst/>
            </a:prstGeom>
            <a:noFill/>
          </p:spPr>
        </p:pic>
        <p:pic>
          <p:nvPicPr>
            <p:cNvPr id="38" name="Picture 35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1591" y="6725"/>
              <a:ext cx="1391" cy="778"/>
            </a:xfrm>
            <a:prstGeom prst="rect">
              <a:avLst/>
            </a:prstGeom>
            <a:noFill/>
          </p:spPr>
        </p:pic>
        <p:pic>
          <p:nvPicPr>
            <p:cNvPr id="39" name="Picture 36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3083" y="4051"/>
              <a:ext cx="516" cy="980"/>
            </a:xfrm>
            <a:prstGeom prst="rect">
              <a:avLst/>
            </a:prstGeom>
            <a:noFill/>
          </p:spPr>
        </p:pic>
        <p:pic>
          <p:nvPicPr>
            <p:cNvPr id="40" name="Picture 3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3150" y="4252"/>
              <a:ext cx="371" cy="331"/>
            </a:xfrm>
            <a:prstGeom prst="rect">
              <a:avLst/>
            </a:prstGeom>
            <a:noFill/>
          </p:spPr>
        </p:pic>
        <p:pic>
          <p:nvPicPr>
            <p:cNvPr id="41" name="Picture 38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3340" y="4582"/>
              <a:ext cx="162" cy="173"/>
            </a:xfrm>
            <a:prstGeom prst="rect">
              <a:avLst/>
            </a:prstGeom>
            <a:noFill/>
          </p:spPr>
        </p:pic>
        <p:pic>
          <p:nvPicPr>
            <p:cNvPr id="42" name="Picture 39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3164" y="4582"/>
              <a:ext cx="169" cy="173"/>
            </a:xfrm>
            <a:prstGeom prst="rect">
              <a:avLst/>
            </a:prstGeom>
            <a:noFill/>
          </p:spPr>
        </p:pic>
        <p:grpSp>
          <p:nvGrpSpPr>
            <p:cNvPr id="43" name="Group 40"/>
            <p:cNvGrpSpPr>
              <a:grpSpLocks/>
            </p:cNvGrpSpPr>
            <p:nvPr/>
          </p:nvGrpSpPr>
          <p:grpSpPr bwMode="auto">
            <a:xfrm>
              <a:off x="11077" y="2302"/>
              <a:ext cx="4268" cy="8229"/>
              <a:chOff x="11077" y="2302"/>
              <a:chExt cx="4268" cy="8229"/>
            </a:xfrm>
          </p:grpSpPr>
          <p:sp>
            <p:nvSpPr>
              <p:cNvPr id="57" name="Freeform 41"/>
              <p:cNvSpPr>
                <a:spLocks/>
              </p:cNvSpPr>
              <p:nvPr/>
            </p:nvSpPr>
            <p:spPr bwMode="auto">
              <a:xfrm>
                <a:off x="11077" y="2302"/>
                <a:ext cx="4268" cy="8229"/>
              </a:xfrm>
              <a:custGeom>
                <a:avLst/>
                <a:gdLst/>
                <a:ahLst/>
                <a:cxnLst>
                  <a:cxn ang="0">
                    <a:pos x="0" y="711"/>
                  </a:cxn>
                  <a:cxn ang="0">
                    <a:pos x="9" y="596"/>
                  </a:cxn>
                  <a:cxn ang="0">
                    <a:pos x="36" y="486"/>
                  </a:cxn>
                  <a:cxn ang="0">
                    <a:pos x="80" y="384"/>
                  </a:cxn>
                  <a:cxn ang="0">
                    <a:pos x="137" y="291"/>
                  </a:cxn>
                  <a:cxn ang="0">
                    <a:pos x="208" y="208"/>
                  </a:cxn>
                  <a:cxn ang="0">
                    <a:pos x="291" y="137"/>
                  </a:cxn>
                  <a:cxn ang="0">
                    <a:pos x="385" y="79"/>
                  </a:cxn>
                  <a:cxn ang="0">
                    <a:pos x="487" y="36"/>
                  </a:cxn>
                  <a:cxn ang="0">
                    <a:pos x="596" y="9"/>
                  </a:cxn>
                  <a:cxn ang="0">
                    <a:pos x="712" y="0"/>
                  </a:cxn>
                  <a:cxn ang="0">
                    <a:pos x="3557" y="0"/>
                  </a:cxn>
                  <a:cxn ang="0">
                    <a:pos x="3615" y="2"/>
                  </a:cxn>
                  <a:cxn ang="0">
                    <a:pos x="3728" y="20"/>
                  </a:cxn>
                  <a:cxn ang="0">
                    <a:pos x="3834" y="56"/>
                  </a:cxn>
                  <a:cxn ang="0">
                    <a:pos x="3932" y="106"/>
                  </a:cxn>
                  <a:cxn ang="0">
                    <a:pos x="4020" y="171"/>
                  </a:cxn>
                  <a:cxn ang="0">
                    <a:pos x="4097" y="248"/>
                  </a:cxn>
                  <a:cxn ang="0">
                    <a:pos x="4162" y="336"/>
                  </a:cxn>
                  <a:cxn ang="0">
                    <a:pos x="4213" y="434"/>
                  </a:cxn>
                  <a:cxn ang="0">
                    <a:pos x="4248" y="540"/>
                  </a:cxn>
                  <a:cxn ang="0">
                    <a:pos x="4266" y="653"/>
                  </a:cxn>
                  <a:cxn ang="0">
                    <a:pos x="4268" y="711"/>
                  </a:cxn>
                  <a:cxn ang="0">
                    <a:pos x="4268" y="7517"/>
                  </a:cxn>
                  <a:cxn ang="0">
                    <a:pos x="4266" y="7576"/>
                  </a:cxn>
                  <a:cxn ang="0">
                    <a:pos x="4259" y="7633"/>
                  </a:cxn>
                  <a:cxn ang="0">
                    <a:pos x="4232" y="7742"/>
                  </a:cxn>
                  <a:cxn ang="0">
                    <a:pos x="4189" y="7844"/>
                  </a:cxn>
                  <a:cxn ang="0">
                    <a:pos x="4131" y="7937"/>
                  </a:cxn>
                  <a:cxn ang="0">
                    <a:pos x="4060" y="8020"/>
                  </a:cxn>
                  <a:cxn ang="0">
                    <a:pos x="3977" y="8091"/>
                  </a:cxn>
                  <a:cxn ang="0">
                    <a:pos x="3884" y="8149"/>
                  </a:cxn>
                  <a:cxn ang="0">
                    <a:pos x="3782" y="8192"/>
                  </a:cxn>
                  <a:cxn ang="0">
                    <a:pos x="3672" y="8219"/>
                  </a:cxn>
                  <a:cxn ang="0">
                    <a:pos x="3557" y="8229"/>
                  </a:cxn>
                  <a:cxn ang="0">
                    <a:pos x="712" y="8229"/>
                  </a:cxn>
                  <a:cxn ang="0">
                    <a:pos x="596" y="8219"/>
                  </a:cxn>
                  <a:cxn ang="0">
                    <a:pos x="487" y="8192"/>
                  </a:cxn>
                  <a:cxn ang="0">
                    <a:pos x="385" y="8149"/>
                  </a:cxn>
                  <a:cxn ang="0">
                    <a:pos x="291" y="8091"/>
                  </a:cxn>
                  <a:cxn ang="0">
                    <a:pos x="208" y="8020"/>
                  </a:cxn>
                  <a:cxn ang="0">
                    <a:pos x="137" y="7937"/>
                  </a:cxn>
                  <a:cxn ang="0">
                    <a:pos x="80" y="7844"/>
                  </a:cxn>
                  <a:cxn ang="0">
                    <a:pos x="36" y="7742"/>
                  </a:cxn>
                  <a:cxn ang="0">
                    <a:pos x="9" y="7633"/>
                  </a:cxn>
                  <a:cxn ang="0">
                    <a:pos x="0" y="7517"/>
                  </a:cxn>
                  <a:cxn ang="0">
                    <a:pos x="0" y="711"/>
                  </a:cxn>
                </a:cxnLst>
                <a:rect l="0" t="0" r="r" b="b"/>
                <a:pathLst>
                  <a:path w="4268" h="8229">
                    <a:moveTo>
                      <a:pt x="0" y="711"/>
                    </a:moveTo>
                    <a:lnTo>
                      <a:pt x="9" y="596"/>
                    </a:lnTo>
                    <a:lnTo>
                      <a:pt x="36" y="486"/>
                    </a:lnTo>
                    <a:lnTo>
                      <a:pt x="80" y="384"/>
                    </a:lnTo>
                    <a:lnTo>
                      <a:pt x="137" y="291"/>
                    </a:lnTo>
                    <a:lnTo>
                      <a:pt x="208" y="208"/>
                    </a:lnTo>
                    <a:lnTo>
                      <a:pt x="291" y="137"/>
                    </a:lnTo>
                    <a:lnTo>
                      <a:pt x="385" y="79"/>
                    </a:lnTo>
                    <a:lnTo>
                      <a:pt x="487" y="36"/>
                    </a:lnTo>
                    <a:lnTo>
                      <a:pt x="596" y="9"/>
                    </a:lnTo>
                    <a:lnTo>
                      <a:pt x="712" y="0"/>
                    </a:lnTo>
                    <a:lnTo>
                      <a:pt x="3557" y="0"/>
                    </a:lnTo>
                    <a:lnTo>
                      <a:pt x="3615" y="2"/>
                    </a:lnTo>
                    <a:lnTo>
                      <a:pt x="3728" y="20"/>
                    </a:lnTo>
                    <a:lnTo>
                      <a:pt x="3834" y="56"/>
                    </a:lnTo>
                    <a:lnTo>
                      <a:pt x="3932" y="106"/>
                    </a:lnTo>
                    <a:lnTo>
                      <a:pt x="4020" y="171"/>
                    </a:lnTo>
                    <a:lnTo>
                      <a:pt x="4097" y="248"/>
                    </a:lnTo>
                    <a:lnTo>
                      <a:pt x="4162" y="336"/>
                    </a:lnTo>
                    <a:lnTo>
                      <a:pt x="4213" y="434"/>
                    </a:lnTo>
                    <a:lnTo>
                      <a:pt x="4248" y="540"/>
                    </a:lnTo>
                    <a:lnTo>
                      <a:pt x="4266" y="653"/>
                    </a:lnTo>
                    <a:lnTo>
                      <a:pt x="4268" y="711"/>
                    </a:lnTo>
                    <a:lnTo>
                      <a:pt x="4268" y="7517"/>
                    </a:lnTo>
                    <a:lnTo>
                      <a:pt x="4266" y="7576"/>
                    </a:lnTo>
                    <a:lnTo>
                      <a:pt x="4259" y="7633"/>
                    </a:lnTo>
                    <a:lnTo>
                      <a:pt x="4232" y="7742"/>
                    </a:lnTo>
                    <a:lnTo>
                      <a:pt x="4189" y="7844"/>
                    </a:lnTo>
                    <a:lnTo>
                      <a:pt x="4131" y="7937"/>
                    </a:lnTo>
                    <a:lnTo>
                      <a:pt x="4060" y="8020"/>
                    </a:lnTo>
                    <a:lnTo>
                      <a:pt x="3977" y="8091"/>
                    </a:lnTo>
                    <a:lnTo>
                      <a:pt x="3884" y="8149"/>
                    </a:lnTo>
                    <a:lnTo>
                      <a:pt x="3782" y="8192"/>
                    </a:lnTo>
                    <a:lnTo>
                      <a:pt x="3672" y="8219"/>
                    </a:lnTo>
                    <a:lnTo>
                      <a:pt x="3557" y="8229"/>
                    </a:lnTo>
                    <a:lnTo>
                      <a:pt x="712" y="8229"/>
                    </a:lnTo>
                    <a:lnTo>
                      <a:pt x="596" y="8219"/>
                    </a:lnTo>
                    <a:lnTo>
                      <a:pt x="487" y="8192"/>
                    </a:lnTo>
                    <a:lnTo>
                      <a:pt x="385" y="8149"/>
                    </a:lnTo>
                    <a:lnTo>
                      <a:pt x="291" y="8091"/>
                    </a:lnTo>
                    <a:lnTo>
                      <a:pt x="208" y="8020"/>
                    </a:lnTo>
                    <a:lnTo>
                      <a:pt x="137" y="7937"/>
                    </a:lnTo>
                    <a:lnTo>
                      <a:pt x="80" y="7844"/>
                    </a:lnTo>
                    <a:lnTo>
                      <a:pt x="36" y="7742"/>
                    </a:lnTo>
                    <a:lnTo>
                      <a:pt x="9" y="7633"/>
                    </a:lnTo>
                    <a:lnTo>
                      <a:pt x="0" y="7517"/>
                    </a:lnTo>
                    <a:lnTo>
                      <a:pt x="0" y="711"/>
                    </a:lnTo>
                    <a:close/>
                  </a:path>
                </a:pathLst>
              </a:custGeom>
              <a:noFill/>
              <a:ln w="12700">
                <a:solidFill>
                  <a:srgbClr val="FF3333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4" name="Group 42"/>
            <p:cNvGrpSpPr>
              <a:grpSpLocks/>
            </p:cNvGrpSpPr>
            <p:nvPr/>
          </p:nvGrpSpPr>
          <p:grpSpPr bwMode="auto">
            <a:xfrm>
              <a:off x="11642" y="3228"/>
              <a:ext cx="3291" cy="483"/>
              <a:chOff x="11642" y="3228"/>
              <a:chExt cx="3291" cy="483"/>
            </a:xfrm>
          </p:grpSpPr>
          <p:sp>
            <p:nvSpPr>
              <p:cNvPr id="56" name="Freeform 43"/>
              <p:cNvSpPr>
                <a:spLocks/>
              </p:cNvSpPr>
              <p:nvPr/>
            </p:nvSpPr>
            <p:spPr bwMode="auto">
              <a:xfrm>
                <a:off x="11642" y="3228"/>
                <a:ext cx="3291" cy="483"/>
              </a:xfrm>
              <a:custGeom>
                <a:avLst/>
                <a:gdLst/>
                <a:ahLst/>
                <a:cxnLst>
                  <a:cxn ang="0">
                    <a:pos x="0" y="80"/>
                  </a:cxn>
                  <a:cxn ang="0">
                    <a:pos x="26" y="21"/>
                  </a:cxn>
                  <a:cxn ang="0">
                    <a:pos x="3211" y="0"/>
                  </a:cxn>
                  <a:cxn ang="0">
                    <a:pos x="3234" y="3"/>
                  </a:cxn>
                  <a:cxn ang="0">
                    <a:pos x="3283" y="43"/>
                  </a:cxn>
                  <a:cxn ang="0">
                    <a:pos x="3292" y="402"/>
                  </a:cxn>
                  <a:cxn ang="0">
                    <a:pos x="3288" y="424"/>
                  </a:cxn>
                  <a:cxn ang="0">
                    <a:pos x="3248" y="473"/>
                  </a:cxn>
                  <a:cxn ang="0">
                    <a:pos x="81" y="482"/>
                  </a:cxn>
                  <a:cxn ang="0">
                    <a:pos x="58" y="479"/>
                  </a:cxn>
                  <a:cxn ang="0">
                    <a:pos x="9" y="438"/>
                  </a:cxn>
                  <a:cxn ang="0">
                    <a:pos x="0" y="80"/>
                  </a:cxn>
                </a:cxnLst>
                <a:rect l="0" t="0" r="r" b="b"/>
                <a:pathLst>
                  <a:path w="3291" h="483">
                    <a:moveTo>
                      <a:pt x="0" y="80"/>
                    </a:moveTo>
                    <a:lnTo>
                      <a:pt x="26" y="21"/>
                    </a:lnTo>
                    <a:lnTo>
                      <a:pt x="3211" y="0"/>
                    </a:lnTo>
                    <a:lnTo>
                      <a:pt x="3234" y="3"/>
                    </a:lnTo>
                    <a:lnTo>
                      <a:pt x="3283" y="43"/>
                    </a:lnTo>
                    <a:lnTo>
                      <a:pt x="3292" y="402"/>
                    </a:lnTo>
                    <a:lnTo>
                      <a:pt x="3288" y="424"/>
                    </a:lnTo>
                    <a:lnTo>
                      <a:pt x="3248" y="473"/>
                    </a:lnTo>
                    <a:lnTo>
                      <a:pt x="81" y="482"/>
                    </a:lnTo>
                    <a:lnTo>
                      <a:pt x="58" y="479"/>
                    </a:lnTo>
                    <a:lnTo>
                      <a:pt x="9" y="438"/>
                    </a:lnTo>
                    <a:lnTo>
                      <a:pt x="0" y="80"/>
                    </a:lnTo>
                    <a:close/>
                  </a:path>
                </a:pathLst>
              </a:custGeom>
              <a:noFill/>
              <a:ln w="19050">
                <a:solidFill>
                  <a:srgbClr val="EF3E3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5" name="Group 44"/>
            <p:cNvGrpSpPr>
              <a:grpSpLocks/>
            </p:cNvGrpSpPr>
            <p:nvPr/>
          </p:nvGrpSpPr>
          <p:grpSpPr bwMode="auto">
            <a:xfrm>
              <a:off x="11642" y="5594"/>
              <a:ext cx="3291" cy="858"/>
              <a:chOff x="11642" y="5594"/>
              <a:chExt cx="3291" cy="858"/>
            </a:xfrm>
          </p:grpSpPr>
          <p:sp>
            <p:nvSpPr>
              <p:cNvPr id="46" name="Freeform 45"/>
              <p:cNvSpPr>
                <a:spLocks/>
              </p:cNvSpPr>
              <p:nvPr/>
            </p:nvSpPr>
            <p:spPr bwMode="auto">
              <a:xfrm>
                <a:off x="11642" y="5594"/>
                <a:ext cx="3291" cy="858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16" y="78"/>
                  </a:cxn>
                  <a:cxn ang="0">
                    <a:pos x="58" y="28"/>
                  </a:cxn>
                  <a:cxn ang="0">
                    <a:pos x="118" y="2"/>
                  </a:cxn>
                  <a:cxn ang="0">
                    <a:pos x="3149" y="0"/>
                  </a:cxn>
                  <a:cxn ang="0">
                    <a:pos x="3172" y="1"/>
                  </a:cxn>
                  <a:cxn ang="0">
                    <a:pos x="3232" y="27"/>
                  </a:cxn>
                  <a:cxn ang="0">
                    <a:pos x="3275" y="75"/>
                  </a:cxn>
                  <a:cxn ang="0">
                    <a:pos x="3292" y="140"/>
                  </a:cxn>
                  <a:cxn ang="0">
                    <a:pos x="3292" y="715"/>
                  </a:cxn>
                  <a:cxn ang="0">
                    <a:pos x="3290" y="738"/>
                  </a:cxn>
                  <a:cxn ang="0">
                    <a:pos x="3265" y="798"/>
                  </a:cxn>
                  <a:cxn ang="0">
                    <a:pos x="3216" y="841"/>
                  </a:cxn>
                  <a:cxn ang="0">
                    <a:pos x="3151" y="858"/>
                  </a:cxn>
                  <a:cxn ang="0">
                    <a:pos x="143" y="858"/>
                  </a:cxn>
                  <a:cxn ang="0">
                    <a:pos x="120" y="856"/>
                  </a:cxn>
                  <a:cxn ang="0">
                    <a:pos x="60" y="831"/>
                  </a:cxn>
                  <a:cxn ang="0">
                    <a:pos x="17" y="782"/>
                  </a:cxn>
                  <a:cxn ang="0">
                    <a:pos x="0" y="717"/>
                  </a:cxn>
                  <a:cxn ang="0">
                    <a:pos x="0" y="143"/>
                  </a:cxn>
                </a:cxnLst>
                <a:rect l="0" t="0" r="r" b="b"/>
                <a:pathLst>
                  <a:path w="3291" h="858">
                    <a:moveTo>
                      <a:pt x="0" y="143"/>
                    </a:moveTo>
                    <a:lnTo>
                      <a:pt x="16" y="78"/>
                    </a:lnTo>
                    <a:lnTo>
                      <a:pt x="58" y="28"/>
                    </a:lnTo>
                    <a:lnTo>
                      <a:pt x="118" y="2"/>
                    </a:lnTo>
                    <a:lnTo>
                      <a:pt x="3149" y="0"/>
                    </a:lnTo>
                    <a:lnTo>
                      <a:pt x="3172" y="1"/>
                    </a:lnTo>
                    <a:lnTo>
                      <a:pt x="3232" y="27"/>
                    </a:lnTo>
                    <a:lnTo>
                      <a:pt x="3275" y="75"/>
                    </a:lnTo>
                    <a:lnTo>
                      <a:pt x="3292" y="140"/>
                    </a:lnTo>
                    <a:lnTo>
                      <a:pt x="3292" y="715"/>
                    </a:lnTo>
                    <a:lnTo>
                      <a:pt x="3290" y="738"/>
                    </a:lnTo>
                    <a:lnTo>
                      <a:pt x="3265" y="798"/>
                    </a:lnTo>
                    <a:lnTo>
                      <a:pt x="3216" y="841"/>
                    </a:lnTo>
                    <a:lnTo>
                      <a:pt x="3151" y="858"/>
                    </a:lnTo>
                    <a:lnTo>
                      <a:pt x="143" y="858"/>
                    </a:lnTo>
                    <a:lnTo>
                      <a:pt x="120" y="856"/>
                    </a:lnTo>
                    <a:lnTo>
                      <a:pt x="60" y="831"/>
                    </a:lnTo>
                    <a:lnTo>
                      <a:pt x="17" y="782"/>
                    </a:lnTo>
                    <a:lnTo>
                      <a:pt x="0" y="717"/>
                    </a:lnTo>
                    <a:lnTo>
                      <a:pt x="0" y="143"/>
                    </a:lnTo>
                    <a:close/>
                  </a:path>
                </a:pathLst>
              </a:custGeom>
              <a:noFill/>
              <a:ln w="19050">
                <a:solidFill>
                  <a:srgbClr val="EF3E3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47" name="Picture 46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13800" y="4154"/>
                <a:ext cx="1236" cy="876"/>
              </a:xfrm>
              <a:prstGeom prst="rect">
                <a:avLst/>
              </a:prstGeom>
              <a:noFill/>
            </p:spPr>
          </p:pic>
          <p:pic>
            <p:nvPicPr>
              <p:cNvPr id="48" name="Picture 47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13947" y="4306"/>
                <a:ext cx="894" cy="534"/>
              </a:xfrm>
              <a:prstGeom prst="rect">
                <a:avLst/>
              </a:prstGeom>
              <a:noFill/>
            </p:spPr>
          </p:pic>
          <p:pic>
            <p:nvPicPr>
              <p:cNvPr id="49" name="Picture 48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13185" y="6622"/>
                <a:ext cx="516" cy="980"/>
              </a:xfrm>
              <a:prstGeom prst="rect">
                <a:avLst/>
              </a:prstGeom>
              <a:noFill/>
            </p:spPr>
          </p:pic>
          <p:pic>
            <p:nvPicPr>
              <p:cNvPr id="50" name="Picture 49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3253" y="6824"/>
                <a:ext cx="371" cy="331"/>
              </a:xfrm>
              <a:prstGeom prst="rect">
                <a:avLst/>
              </a:prstGeom>
              <a:noFill/>
            </p:spPr>
          </p:pic>
          <p:pic>
            <p:nvPicPr>
              <p:cNvPr id="51" name="Picture 50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13443" y="7153"/>
                <a:ext cx="162" cy="173"/>
              </a:xfrm>
              <a:prstGeom prst="rect">
                <a:avLst/>
              </a:prstGeom>
              <a:noFill/>
            </p:spPr>
          </p:pic>
          <p:pic>
            <p:nvPicPr>
              <p:cNvPr id="52" name="Picture 51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13267" y="7153"/>
                <a:ext cx="169" cy="173"/>
              </a:xfrm>
              <a:prstGeom prst="rect">
                <a:avLst/>
              </a:prstGeom>
              <a:noFill/>
            </p:spPr>
          </p:pic>
          <p:pic>
            <p:nvPicPr>
              <p:cNvPr id="53" name="Picture 52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13903" y="6674"/>
                <a:ext cx="1236" cy="876"/>
              </a:xfrm>
              <a:prstGeom prst="rect">
                <a:avLst/>
              </a:prstGeom>
              <a:noFill/>
            </p:spPr>
          </p:pic>
          <p:pic>
            <p:nvPicPr>
              <p:cNvPr id="54" name="Picture 53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14050" y="6826"/>
                <a:ext cx="894" cy="534"/>
              </a:xfrm>
              <a:prstGeom prst="rect">
                <a:avLst/>
              </a:prstGeom>
              <a:noFill/>
            </p:spPr>
          </p:pic>
          <p:pic>
            <p:nvPicPr>
              <p:cNvPr id="55" name="Picture 54"/>
              <p:cNvPicPr>
                <a:picLocks noChangeAspect="1"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12676" y="9333"/>
                <a:ext cx="1373" cy="1037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54336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026693"/>
            <a:ext cx="7772400" cy="1135063"/>
          </a:xfrm>
        </p:spPr>
        <p:txBody>
          <a:bodyPr>
            <a:normAutofit fontScale="90000"/>
          </a:bodyPr>
          <a:lstStyle/>
          <a:p>
            <a:r>
              <a:rPr lang="ru-RU" dirty="0"/>
              <a:t>Совместимость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другими программами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273324"/>
            <a:ext cx="8242175" cy="2736304"/>
          </a:xfrm>
        </p:spPr>
        <p:txBody>
          <a:bodyPr>
            <a:normAutofit fontScale="92500" lnSpcReduction="10000"/>
          </a:bodyPr>
          <a:lstStyle/>
          <a:p>
            <a:r>
              <a:rPr lang="en-US" b="1" cap="all" dirty="0" err="1"/>
              <a:t>Video</a:t>
            </a:r>
            <a:r>
              <a:rPr lang="en-US" b="1" cap="all" dirty="0" err="1">
                <a:solidFill>
                  <a:srgbClr val="FF0000"/>
                </a:solidFill>
              </a:rPr>
              <a:t>Most</a:t>
            </a:r>
            <a:r>
              <a:rPr lang="en-US" b="1" dirty="0"/>
              <a:t> </a:t>
            </a:r>
            <a:r>
              <a:rPr lang="ru-RU" b="1" dirty="0"/>
              <a:t>позволяет подключать к конференции </a:t>
            </a:r>
            <a:r>
              <a:rPr lang="en-US" b="1" dirty="0" smtClean="0"/>
              <a:t>SIP </a:t>
            </a:r>
            <a:r>
              <a:rPr lang="ru-RU" b="1" dirty="0" smtClean="0"/>
              <a:t>и </a:t>
            </a:r>
            <a:r>
              <a:rPr lang="en-US" b="1" dirty="0"/>
              <a:t>H.323 </a:t>
            </a:r>
            <a:r>
              <a:rPr lang="ru-RU" b="1" dirty="0"/>
              <a:t>клиентов: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Polycom </a:t>
            </a:r>
            <a:r>
              <a:rPr lang="ru-RU" dirty="0"/>
              <a:t>семейства </a:t>
            </a:r>
            <a:r>
              <a:rPr lang="en-US" dirty="0"/>
              <a:t>QDX, HDX, </a:t>
            </a:r>
            <a:r>
              <a:rPr lang="en-US" dirty="0" err="1"/>
              <a:t>RealPresence</a:t>
            </a:r>
            <a:r>
              <a:rPr lang="en-US" dirty="0"/>
              <a:t> Group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en-US" dirty="0" smtClean="0"/>
              <a:t>RMX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Cisco/</a:t>
            </a:r>
            <a:r>
              <a:rPr lang="en-US" dirty="0" err="1"/>
              <a:t>Tanberg</a:t>
            </a:r>
            <a:r>
              <a:rPr lang="en-US" dirty="0"/>
              <a:t> </a:t>
            </a:r>
            <a:r>
              <a:rPr lang="ru-RU" dirty="0"/>
              <a:t>семейства </a:t>
            </a:r>
            <a:r>
              <a:rPr lang="en-US" dirty="0"/>
              <a:t>C, DX, EX, MX, TX, SX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en-US" dirty="0" err="1" smtClean="0"/>
              <a:t>Codian</a:t>
            </a:r>
            <a:r>
              <a:rPr lang="en-US" dirty="0" smtClean="0"/>
              <a:t>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Huawei </a:t>
            </a:r>
            <a:r>
              <a:rPr lang="ru-RU" dirty="0"/>
              <a:t>серии </a:t>
            </a:r>
            <a:r>
              <a:rPr lang="en-US" dirty="0"/>
              <a:t>TE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en-US" dirty="0" smtClean="0"/>
              <a:t>VP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Avaya/</a:t>
            </a:r>
            <a:r>
              <a:rPr lang="en-US" dirty="0" err="1"/>
              <a:t>Radvision</a:t>
            </a:r>
            <a:r>
              <a:rPr lang="en-US" dirty="0"/>
              <a:t> </a:t>
            </a:r>
            <a:r>
              <a:rPr lang="en-US" dirty="0" err="1"/>
              <a:t>Scopia</a:t>
            </a:r>
            <a:r>
              <a:rPr lang="en-US" dirty="0"/>
              <a:t> </a:t>
            </a:r>
            <a:r>
              <a:rPr lang="ru-RU" dirty="0" smtClean="0"/>
              <a:t>семейства </a:t>
            </a:r>
            <a:r>
              <a:rPr lang="en-US" dirty="0" smtClean="0"/>
              <a:t>T</a:t>
            </a:r>
            <a:r>
              <a:rPr lang="en-US" dirty="0"/>
              <a:t>, X</a:t>
            </a:r>
            <a:r>
              <a:rPr lang="ru-RU" dirty="0"/>
              <a:t>Т, </a:t>
            </a:r>
            <a:r>
              <a:rPr lang="en-US" dirty="0"/>
              <a:t>VC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Yealink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HiTech</a:t>
            </a:r>
            <a:r>
              <a:rPr lang="en-US" dirty="0"/>
              <a:t> OWC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QTECH QVT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37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201316"/>
            <a:ext cx="4427984" cy="313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882677"/>
            <a:ext cx="7772400" cy="1135063"/>
          </a:xfrm>
        </p:spPr>
        <p:txBody>
          <a:bodyPr>
            <a:normAutofit fontScale="90000"/>
          </a:bodyPr>
          <a:lstStyle/>
          <a:p>
            <a:r>
              <a:rPr lang="ru-RU" dirty="0"/>
              <a:t>Совместимость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другими программами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201316"/>
            <a:ext cx="7772400" cy="2471101"/>
          </a:xfrm>
        </p:spPr>
        <p:txBody>
          <a:bodyPr>
            <a:normAutofit/>
          </a:bodyPr>
          <a:lstStyle/>
          <a:p>
            <a:r>
              <a:rPr lang="en-US" sz="2400" cap="all" dirty="0" smtClean="0"/>
              <a:t>V</a:t>
            </a:r>
            <a:r>
              <a:rPr lang="ru-RU" sz="2400" cap="all" dirty="0" err="1" smtClean="0"/>
              <a:t>ideo</a:t>
            </a:r>
            <a:r>
              <a:rPr lang="ru-RU" sz="2400" cap="all" dirty="0" err="1" smtClean="0">
                <a:solidFill>
                  <a:srgbClr val="FF0000"/>
                </a:solidFill>
              </a:rPr>
              <a:t>Most</a:t>
            </a:r>
            <a:r>
              <a:rPr lang="ru-RU" sz="2400" cap="all" dirty="0" smtClean="0"/>
              <a:t> </a:t>
            </a:r>
            <a:r>
              <a:rPr lang="en-US" sz="2400" cap="all" dirty="0" smtClean="0"/>
              <a:t/>
            </a:r>
            <a:br>
              <a:rPr lang="en-US" sz="2400" cap="all" dirty="0" smtClean="0"/>
            </a:br>
            <a:r>
              <a:rPr lang="ru-RU" sz="2400" dirty="0" smtClean="0"/>
              <a:t>позволяет</a:t>
            </a:r>
            <a:r>
              <a:rPr lang="en-US" sz="2400" dirty="0" smtClean="0"/>
              <a:t> </a:t>
            </a:r>
            <a:r>
              <a:rPr lang="ru-RU" sz="2400" dirty="0" smtClean="0"/>
              <a:t>объединить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ru-RU" sz="2400" dirty="0" smtClean="0"/>
              <a:t>по</a:t>
            </a:r>
            <a:r>
              <a:rPr lang="en-US" sz="2400" dirty="0" smtClean="0"/>
              <a:t> </a:t>
            </a:r>
            <a:r>
              <a:rPr lang="ru-RU" sz="2400" dirty="0" smtClean="0"/>
              <a:t>SIP/H.323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всю</a:t>
            </a:r>
            <a:r>
              <a:rPr lang="en-US" sz="2400" dirty="0" smtClean="0"/>
              <a:t> </a:t>
            </a:r>
            <a:r>
              <a:rPr lang="ru-RU" sz="2400" dirty="0" smtClean="0"/>
              <a:t>ИКТ инфраструктуру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ru-RU" sz="2400" dirty="0" smtClean="0"/>
              <a:t>предприятия </a:t>
            </a:r>
            <a:r>
              <a:rPr lang="ru-RU" sz="2400" dirty="0"/>
              <a:t>и </a:t>
            </a:r>
            <a:r>
              <a:rPr lang="ru-RU" sz="2400" dirty="0" smtClean="0"/>
              <a:t>пользователей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ru-RU" sz="2400" dirty="0" smtClean="0"/>
              <a:t>аппаратных</a:t>
            </a:r>
            <a:r>
              <a:rPr lang="en-US" sz="2400" dirty="0" smtClean="0"/>
              <a:t> </a:t>
            </a:r>
            <a:r>
              <a:rPr lang="ru-RU" sz="2400" dirty="0" smtClean="0"/>
              <a:t>ВКС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9326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81393"/>
            <a:ext cx="8229600" cy="756427"/>
          </a:xfrm>
        </p:spPr>
        <p:txBody>
          <a:bodyPr>
            <a:normAutofit fontScale="90000"/>
          </a:bodyPr>
          <a:lstStyle/>
          <a:p>
            <a:r>
              <a:rPr lang="ru-RU" dirty="0"/>
              <a:t>Опыт применения в госсекторе</a:t>
            </a:r>
          </a:p>
        </p:txBody>
      </p:sp>
      <p:pic>
        <p:nvPicPr>
          <p:cNvPr id="4" name="Picture 5" descr="VideoMost-Вместе-2017_Страница_18.jpg"/>
          <p:cNvPicPr>
            <a:picLocks noChangeAspect="1"/>
          </p:cNvPicPr>
          <p:nvPr/>
        </p:nvPicPr>
        <p:blipFill rotWithShape="1">
          <a:blip r:embed="rId2" cstate="print"/>
          <a:srcRect l="1513" r="800"/>
          <a:stretch/>
        </p:blipFill>
        <p:spPr>
          <a:xfrm>
            <a:off x="457200" y="265212"/>
            <a:ext cx="8219256" cy="452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8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20080" r="59839"/>
          <a:stretch/>
        </p:blipFill>
        <p:spPr bwMode="auto">
          <a:xfrm>
            <a:off x="7831186" y="1883954"/>
            <a:ext cx="559695" cy="58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333500"/>
            <a:ext cx="6707088" cy="303616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ВХОД ЧЕРЕЗ ЛЮБОЙ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БРАУЗЕР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 err="1" smtClean="0"/>
              <a:t>Chrome</a:t>
            </a:r>
            <a:r>
              <a:rPr lang="ru-RU" dirty="0"/>
              <a:t>, </a:t>
            </a:r>
            <a:r>
              <a:rPr lang="ru-RU" dirty="0" err="1"/>
              <a:t>Internet</a:t>
            </a:r>
            <a:r>
              <a:rPr lang="ru-RU" dirty="0"/>
              <a:t> </a:t>
            </a:r>
            <a:r>
              <a:rPr lang="ru-RU" dirty="0" err="1"/>
              <a:t>Explorer</a:t>
            </a:r>
            <a:r>
              <a:rPr lang="ru-RU" dirty="0"/>
              <a:t>, </a:t>
            </a:r>
            <a:r>
              <a:rPr lang="ru-RU" dirty="0" err="1"/>
              <a:t>FireFox</a:t>
            </a:r>
            <a:r>
              <a:rPr lang="ru-RU" dirty="0"/>
              <a:t>, </a:t>
            </a:r>
            <a:r>
              <a:rPr lang="ru-RU" dirty="0" err="1"/>
              <a:t>Opera</a:t>
            </a:r>
            <a:r>
              <a:rPr lang="ru-RU" dirty="0"/>
              <a:t>, </a:t>
            </a:r>
            <a:r>
              <a:rPr lang="ru-RU" dirty="0" err="1"/>
              <a:t>Safari</a:t>
            </a:r>
            <a:r>
              <a:rPr lang="ru-RU" dirty="0"/>
              <a:t> </a:t>
            </a:r>
          </a:p>
          <a:p>
            <a:r>
              <a:rPr lang="ru-RU" dirty="0"/>
              <a:t>Поддержка </a:t>
            </a:r>
            <a:r>
              <a:rPr lang="ru-RU" dirty="0" err="1"/>
              <a:t>WebRTC</a:t>
            </a:r>
            <a:r>
              <a:rPr lang="ru-RU" dirty="0"/>
              <a:t> – видеоконференции </a:t>
            </a:r>
            <a:r>
              <a:rPr lang="ru-RU" dirty="0" smtClean="0"/>
              <a:t>без установки </a:t>
            </a:r>
            <a:r>
              <a:rPr lang="ru-RU" dirty="0"/>
              <a:t>плагина </a:t>
            </a:r>
          </a:p>
          <a:p>
            <a:r>
              <a:rPr lang="ru-RU" dirty="0" smtClean="0"/>
              <a:t>Вход в конференцию по веб-ссылке </a:t>
            </a:r>
            <a:r>
              <a:rPr lang="ru-RU" dirty="0"/>
              <a:t>без предварительной регистрации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756427"/>
          </a:xfrm>
        </p:spPr>
        <p:txBody>
          <a:bodyPr>
            <a:normAutofit fontScale="90000"/>
          </a:bodyPr>
          <a:lstStyle/>
          <a:p>
            <a:r>
              <a:rPr lang="ru-RU" dirty="0"/>
              <a:t>VIDEO</a:t>
            </a:r>
            <a:r>
              <a:rPr lang="ru-RU" dirty="0">
                <a:solidFill>
                  <a:srgbClr val="FF0000"/>
                </a:solidFill>
              </a:rPr>
              <a:t>MOST</a:t>
            </a:r>
            <a:r>
              <a:rPr lang="ru-RU" dirty="0"/>
              <a:t> ДЛЯ ПК И </a:t>
            </a:r>
            <a:r>
              <a:rPr lang="ru-RU" dirty="0" smtClean="0"/>
              <a:t>MAC</a:t>
            </a:r>
            <a:endParaRPr lang="ru-RU" dirty="0"/>
          </a:p>
        </p:txBody>
      </p:sp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987088"/>
            <a:ext cx="1528787" cy="244908"/>
          </a:xfrm>
          <a:prstGeom prst="rect">
            <a:avLst/>
          </a:prstGeom>
          <a:noFill/>
        </p:spPr>
      </p:pic>
      <p:pic>
        <p:nvPicPr>
          <p:cNvPr id="24" name="Picture 10" descr="SPIRIT logo 29x7mm"/>
          <p:cNvPicPr>
            <a:picLocks noChangeAspect="1" noChangeArrowheads="1"/>
          </p:cNvPicPr>
          <p:nvPr/>
        </p:nvPicPr>
        <p:blipFill>
          <a:blip r:embed="rId4" cstate="print"/>
          <a:srcRect r="8891"/>
          <a:stretch>
            <a:fillRect/>
          </a:stretch>
        </p:blipFill>
        <p:spPr bwMode="auto">
          <a:xfrm>
            <a:off x="7428055" y="4942382"/>
            <a:ext cx="1258745" cy="334319"/>
          </a:xfrm>
          <a:prstGeom prst="rect">
            <a:avLst/>
          </a:prstGeom>
          <a:noFill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80242" r="1259"/>
          <a:stretch/>
        </p:blipFill>
        <p:spPr bwMode="auto">
          <a:xfrm>
            <a:off x="7822530" y="3623283"/>
            <a:ext cx="577006" cy="65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t="6168" r="81228" b="5254"/>
          <a:stretch/>
        </p:blipFill>
        <p:spPr bwMode="auto">
          <a:xfrm>
            <a:off x="7820671" y="1272989"/>
            <a:ext cx="580724" cy="5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60120" t="6065" r="21219" b="4213"/>
          <a:stretch/>
        </p:blipFill>
        <p:spPr bwMode="auto">
          <a:xfrm>
            <a:off x="7846726" y="3077913"/>
            <a:ext cx="528614" cy="53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40810" t="6836" r="41665" b="6790"/>
          <a:stretch/>
        </p:blipFill>
        <p:spPr bwMode="auto">
          <a:xfrm>
            <a:off x="7858024" y="2482175"/>
            <a:ext cx="506018" cy="52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926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985291"/>
            <a:ext cx="6813785" cy="455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V</a:t>
            </a:r>
            <a:r>
              <a:rPr lang="ru-RU" sz="2000" dirty="0" err="1"/>
              <a:t>ideo</a:t>
            </a:r>
            <a:r>
              <a:rPr lang="ru-RU" sz="2000" dirty="0" err="1">
                <a:solidFill>
                  <a:srgbClr val="FF0000"/>
                </a:solidFill>
              </a:rPr>
              <a:t>Most</a:t>
            </a:r>
            <a:r>
              <a:rPr lang="ru-RU" sz="2000" dirty="0"/>
              <a:t> позволяет</a:t>
            </a:r>
            <a:r>
              <a:rPr lang="en-US" sz="2000" dirty="0"/>
              <a:t> </a:t>
            </a:r>
            <a:r>
              <a:rPr lang="ru-RU" sz="2000" dirty="0"/>
              <a:t>объединить</a:t>
            </a:r>
            <a:r>
              <a:rPr lang="en-US" sz="2000" dirty="0"/>
              <a:t> </a:t>
            </a:r>
            <a:r>
              <a:rPr lang="ru-RU" sz="2000" dirty="0" smtClean="0"/>
              <a:t>всю</a:t>
            </a:r>
            <a:r>
              <a:rPr lang="en-US" sz="2000" dirty="0" smtClean="0"/>
              <a:t> </a:t>
            </a:r>
            <a:r>
              <a:rPr lang="ru-RU" sz="2000" dirty="0"/>
              <a:t>ИКТ инфраструктуру</a:t>
            </a:r>
            <a:r>
              <a:rPr lang="en-US" sz="2000" dirty="0"/>
              <a:t> </a:t>
            </a:r>
            <a:r>
              <a:rPr lang="ru-RU" sz="2000" dirty="0" smtClean="0"/>
              <a:t>предприятия </a:t>
            </a:r>
            <a:r>
              <a:rPr lang="ru-RU" sz="2000" dirty="0"/>
              <a:t>и пользователей</a:t>
            </a:r>
            <a:r>
              <a:rPr lang="en-US" sz="2000" dirty="0"/>
              <a:t> </a:t>
            </a:r>
            <a:r>
              <a:rPr lang="ru-RU" sz="2000" dirty="0" smtClean="0"/>
              <a:t>аппаратных ВКС </a:t>
            </a:r>
            <a:endParaRPr lang="ru-RU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1328" y="985291"/>
            <a:ext cx="1389847" cy="28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ip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96050" y="3426326"/>
            <a:ext cx="268038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3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4">
  <a:themeElements>
    <a:clrScheme name="СОФТ">
      <a:dk1>
        <a:sysClr val="windowText" lastClr="000000"/>
      </a:dk1>
      <a:lt1>
        <a:srgbClr val="DBF5F9"/>
      </a:lt1>
      <a:dk2>
        <a:srgbClr val="074D57"/>
      </a:dk2>
      <a:lt2>
        <a:srgbClr val="DBF5F9"/>
      </a:lt2>
      <a:accent1>
        <a:srgbClr val="0B5394"/>
      </a:accent1>
      <a:accent2>
        <a:srgbClr val="0075A2"/>
      </a:accent2>
      <a:accent3>
        <a:srgbClr val="09A7AF"/>
      </a:accent3>
      <a:accent4>
        <a:srgbClr val="5FF2CA"/>
      </a:accent4>
      <a:accent5>
        <a:srgbClr val="B0DFA0"/>
      </a:accent5>
      <a:accent6>
        <a:srgbClr val="FFBE5F"/>
      </a:accent6>
      <a:hlink>
        <a:srgbClr val="9E9A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Презентация4</Template>
  <TotalTime>138</TotalTime>
  <Words>387</Words>
  <Application>Microsoft Office PowerPoint</Application>
  <PresentationFormat>Экран (16:10)</PresentationFormat>
  <Paragraphs>66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Презентация4</vt:lpstr>
      <vt:lpstr>Программа для видеоконференций</vt:lpstr>
      <vt:lpstr>Описание </vt:lpstr>
      <vt:lpstr>Характеристики</vt:lpstr>
      <vt:lpstr>VIDEOMOST: КОМПЛЕКСНОЕ ВНЕДРЕНИЕ ВКС </vt:lpstr>
      <vt:lpstr>Совместимость  с другими программами</vt:lpstr>
      <vt:lpstr>Совместимость  с другими программами</vt:lpstr>
      <vt:lpstr>Опыт применения в госсекторе</vt:lpstr>
      <vt:lpstr>VIDEOMOST ДЛЯ ПК И MAC</vt:lpstr>
      <vt:lpstr>VideoMost позволяет объединить всю ИКТ инфраструктуру предприятия и пользователей аппаратных ВКС </vt:lpstr>
      <vt:lpstr>функции</vt:lpstr>
      <vt:lpstr>Возможности </vt:lpstr>
      <vt:lpstr>Возможности 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Uzer</dc:creator>
  <cp:lastModifiedBy>Uzer</cp:lastModifiedBy>
  <cp:revision>24</cp:revision>
  <dcterms:created xsi:type="dcterms:W3CDTF">2017-07-24T23:44:40Z</dcterms:created>
  <dcterms:modified xsi:type="dcterms:W3CDTF">2017-08-15T22:48:24Z</dcterms:modified>
</cp:coreProperties>
</file>